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tif" ContentType="image/tif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0" cap="flat">
              <a:noFill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0" cap="flat">
              <a:noFill/>
              <a:miter lim="400000"/>
            </a:ln>
          </a:insideH>
          <a:insideV>
            <a:ln w="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62" d="100"/>
          <a:sy n="62" d="100"/>
        </p:scale>
        <p:origin x="6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18"/>
  <c:chart>
    <c:title>
      <c:tx>
        <c:rich>
          <a:bodyPr rot="0"/>
          <a:lstStyle/>
          <a:p>
            <a:pPr>
              <a:defRPr sz="2200" b="0" i="0" u="none" strike="noStrike">
                <a:solidFill>
                  <a:srgbClr val="53585F"/>
                </a:solidFill>
                <a:latin typeface="Proxima Nova Extrabold"/>
              </a:defRPr>
            </a:pPr>
            <a:r>
              <a:rPr lang="en-US" sz="2200" b="0" i="0" u="none" strike="noStrike">
                <a:solidFill>
                  <a:srgbClr val="53585F"/>
                </a:solidFill>
                <a:latin typeface="Proxima Nova Extrabold"/>
              </a:rPr>
              <a:t>HMD Revenues</a:t>
            </a:r>
          </a:p>
        </c:rich>
      </c:tx>
      <c:layout>
        <c:manualLayout>
          <c:xMode val="edge"/>
          <c:yMode val="edge"/>
          <c:x val="0.43369"/>
          <c:y val="0.0"/>
          <c:w val="0.132619"/>
          <c:h val="0.0721948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0916596"/>
          <c:y val="0.0721948"/>
          <c:w val="0.90334"/>
          <c:h val="0.86837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Innovators / Hardcore Gamers</c:v>
                </c:pt>
              </c:strCache>
            </c:strRef>
          </c:tx>
          <c:spPr>
            <a:solidFill>
              <a:srgbClr val="4CAAE8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&quot;$&quot;#,##0&quot;m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DCDEE0"/>
                    </a:solidFill>
                    <a:latin typeface="Proxima Nov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20.0</c:v>
                </c:pt>
                <c:pt idx="1">
                  <c:v>128.0</c:v>
                </c:pt>
                <c:pt idx="2">
                  <c:v>420.0</c:v>
                </c:pt>
                <c:pt idx="3">
                  <c:v>485.0</c:v>
                </c:pt>
                <c:pt idx="4">
                  <c:v>442.0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Early Adopters / Light Gamers</c:v>
                </c:pt>
              </c:strCache>
            </c:strRef>
          </c:tx>
          <c:spPr>
            <a:solidFill>
              <a:srgbClr val="6C61B0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&quot;$&quot;#,##0&quot;m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FFFFFF"/>
                    </a:solidFill>
                    <a:latin typeface="Proxima Nov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0.0</c:v>
                </c:pt>
                <c:pt idx="1">
                  <c:v>208.0</c:v>
                </c:pt>
                <c:pt idx="2">
                  <c:v>1135.0</c:v>
                </c:pt>
                <c:pt idx="3">
                  <c:v>1308.0</c:v>
                </c:pt>
                <c:pt idx="4">
                  <c:v>1192.0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Early Majority / KT&amp;T</c:v>
                </c:pt>
              </c:strCache>
            </c:strRef>
          </c:tx>
          <c:spPr>
            <a:solidFill>
              <a:srgbClr val="769ECE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&quot;$&quot;#,##0&quot;m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FFFFFF"/>
                    </a:solidFill>
                    <a:latin typeface="Proxima Nov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1">
                  <c:v>349.0</c:v>
                </c:pt>
                <c:pt idx="2">
                  <c:v>1429.0</c:v>
                </c:pt>
                <c:pt idx="3">
                  <c:v>2197.0</c:v>
                </c:pt>
                <c:pt idx="4">
                  <c:v>2252.0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-2130812464"/>
        <c:axId val="-2130812112"/>
      </c:barChart>
      <c:catAx>
        <c:axId val="-21308124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DCDEE0"/>
            </a:solidFill>
            <a:prstDash val="solid"/>
            <a:miter lim="400000"/>
          </a:ln>
        </c:spPr>
        <c:txPr>
          <a:bodyPr rot="0"/>
          <a:lstStyle/>
          <a:p>
            <a:pPr>
              <a:defRPr sz="2000" b="0" i="0" u="none" strike="noStrike">
                <a:solidFill>
                  <a:srgbClr val="53585F"/>
                </a:solidFill>
                <a:latin typeface="Proxima Nova Semibold"/>
              </a:defRPr>
            </a:pPr>
            <a:endParaRPr lang="en-US"/>
          </a:p>
        </c:txPr>
        <c:crossAx val="-2130812112"/>
        <c:crosses val="autoZero"/>
        <c:auto val="1"/>
        <c:lblAlgn val="ctr"/>
        <c:lblOffset val="100"/>
        <c:noMultiLvlLbl val="1"/>
      </c:catAx>
      <c:valAx>
        <c:axId val="-213081211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CDEE0"/>
              </a:solidFill>
              <a:custDash>
                <a:ds d="200000" sp="200000"/>
              </a:custDash>
              <a:miter lim="400000"/>
            </a:ln>
          </c:spPr>
        </c:majorGridlines>
        <c:numFmt formatCode="&quot;$&quot;#,##0&quot;m&quot;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53585F"/>
                </a:solidFill>
                <a:latin typeface="Proxima Nova Semibold"/>
              </a:defRPr>
            </a:pPr>
            <a:endParaRPr lang="en-US"/>
          </a:p>
        </c:txPr>
        <c:crossAx val="-2130812464"/>
        <c:crosses val="autoZero"/>
        <c:crossBetween val="between"/>
        <c:majorUnit val="500.0"/>
        <c:minorUnit val="250.0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210566"/>
          <c:y val="0.100458"/>
          <c:w val="0.452095"/>
          <c:h val="0.150619"/>
        </c:manualLayout>
      </c:layout>
      <c:overlay val="1"/>
      <c:spPr>
        <a:solidFill>
          <a:srgbClr val="FFFFFF"/>
        </a:solidFill>
        <a:ln w="12700" cap="flat">
          <a:noFill/>
          <a:miter lim="400000"/>
        </a:ln>
        <a:effectLst/>
      </c:spPr>
      <c:txPr>
        <a:bodyPr rot="0"/>
        <a:lstStyle/>
        <a:p>
          <a:pPr>
            <a:defRPr sz="2400" b="0" i="0" u="none" strike="noStrike">
              <a:solidFill>
                <a:srgbClr val="53585F"/>
              </a:solidFill>
              <a:latin typeface="Proxima Nova"/>
            </a:defRPr>
          </a:pPr>
          <a:endParaRPr lang="en-U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5" name="Shape 15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02669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+ Logo cop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 copy 2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845864" y="1857572"/>
            <a:ext cx="22755772" cy="1"/>
          </a:xfrm>
          <a:prstGeom prst="line">
            <a:avLst/>
          </a:prstGeom>
          <a:ln w="254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42" name="pasted-image.pdf"/>
          <p:cNvPicPr>
            <a:picLocks noChangeAspect="1"/>
          </p:cNvPicPr>
          <p:nvPr/>
        </p:nvPicPr>
        <p:blipFill>
          <a:blip r:embed="rId3">
            <a:alphaModFix amt="80001"/>
            <a:extLst/>
          </a:blip>
          <a:stretch>
            <a:fillRect/>
          </a:stretch>
        </p:blipFill>
        <p:spPr>
          <a:xfrm>
            <a:off x="19518749" y="509678"/>
            <a:ext cx="4047384" cy="879720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>
            <a:spLocks noGrp="1"/>
          </p:cNvSpPr>
          <p:nvPr>
            <p:ph type="sldNum" sz="quarter" idx="2"/>
          </p:nvPr>
        </p:nvSpPr>
        <p:spPr>
          <a:xfrm>
            <a:off x="11955253" y="13010554"/>
            <a:ext cx="453238" cy="4613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xfrm>
            <a:off x="11955253" y="13010554"/>
            <a:ext cx="453238" cy="4613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 copy 5">
    <p:bg>
      <p:bgPr>
        <a:solidFill>
          <a:srgbClr val="6E6F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>
            <a:off x="845864" y="1857572"/>
            <a:ext cx="22755772" cy="1"/>
          </a:xfrm>
          <a:prstGeom prst="line">
            <a:avLst/>
          </a:prstGeom>
          <a:ln w="254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58" name="pasted-image.pdf"/>
          <p:cNvPicPr>
            <a:picLocks noChangeAspect="1"/>
          </p:cNvPicPr>
          <p:nvPr/>
        </p:nvPicPr>
        <p:blipFill>
          <a:blip r:embed="rId2">
            <a:alphaModFix amt="80001"/>
            <a:extLst/>
          </a:blip>
          <a:stretch>
            <a:fillRect/>
          </a:stretch>
        </p:blipFill>
        <p:spPr>
          <a:xfrm>
            <a:off x="19518749" y="509678"/>
            <a:ext cx="4047384" cy="879720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xfrm>
            <a:off x="11955253" y="13010554"/>
            <a:ext cx="453238" cy="4613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solidFill>
          <a:srgbClr val="6E6F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/>
          </p:cNvSpPr>
          <p:nvPr>
            <p:ph type="sldNum" sz="quarter" idx="2"/>
          </p:nvPr>
        </p:nvSpPr>
        <p:spPr>
          <a:xfrm>
            <a:off x="11955253" y="13010554"/>
            <a:ext cx="453238" cy="4613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 copy 6">
    <p:bg>
      <p:bgPr>
        <a:solidFill>
          <a:srgbClr val="08A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/>
        </p:nvSpPr>
        <p:spPr>
          <a:xfrm>
            <a:off x="845864" y="1857572"/>
            <a:ext cx="22755772" cy="1"/>
          </a:xfrm>
          <a:prstGeom prst="line">
            <a:avLst/>
          </a:prstGeom>
          <a:ln w="25400">
            <a:solidFill>
              <a:srgbClr val="FFFFFF">
                <a:alpha val="73218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74" name="pasted-image.pdf"/>
          <p:cNvPicPr>
            <a:picLocks noChangeAspect="1"/>
          </p:cNvPicPr>
          <p:nvPr/>
        </p:nvPicPr>
        <p:blipFill>
          <a:blip r:embed="rId2">
            <a:alphaModFix amt="80001"/>
            <a:extLst/>
          </a:blip>
          <a:stretch>
            <a:fillRect/>
          </a:stretch>
        </p:blipFill>
        <p:spPr>
          <a:xfrm>
            <a:off x="19518749" y="509678"/>
            <a:ext cx="4047384" cy="87972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xfrm>
            <a:off x="11955253" y="13010554"/>
            <a:ext cx="453238" cy="4613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solidFill>
          <a:srgbClr val="08A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sldNum" sz="quarter" idx="2"/>
          </p:nvPr>
        </p:nvSpPr>
        <p:spPr>
          <a:xfrm>
            <a:off x="11955253" y="13010554"/>
            <a:ext cx="453238" cy="4613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pic" sz="quarter" idx="13"/>
          </p:nvPr>
        </p:nvSpPr>
        <p:spPr>
          <a:xfrm>
            <a:off x="12420112" y="711992"/>
            <a:ext cx="11023601" cy="5930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0" name="Shape 90"/>
          <p:cNvSpPr>
            <a:spLocks noGrp="1"/>
          </p:cNvSpPr>
          <p:nvPr>
            <p:ph type="pic" idx="14"/>
          </p:nvPr>
        </p:nvSpPr>
        <p:spPr>
          <a:xfrm>
            <a:off x="911419" y="689580"/>
            <a:ext cx="22554441" cy="729116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1" name="Shape 91"/>
          <p:cNvSpPr>
            <a:spLocks noGrp="1"/>
          </p:cNvSpPr>
          <p:nvPr>
            <p:ph type="pic" sz="quarter" idx="15"/>
          </p:nvPr>
        </p:nvSpPr>
        <p:spPr>
          <a:xfrm>
            <a:off x="902989" y="8394393"/>
            <a:ext cx="8721031" cy="470545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pic" sz="quarter" idx="16"/>
          </p:nvPr>
        </p:nvSpPr>
        <p:spPr>
          <a:xfrm>
            <a:off x="10009254" y="8387811"/>
            <a:ext cx="13436294" cy="47369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3" name="Shape 9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6188068" y="0"/>
            <a:ext cx="18200447" cy="13716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101" name="Shape 101"/>
          <p:cNvSpPr/>
          <p:nvPr/>
        </p:nvSpPr>
        <p:spPr>
          <a:xfrm>
            <a:off x="845864" y="1413072"/>
            <a:ext cx="22231052" cy="1"/>
          </a:xfrm>
          <a:prstGeom prst="line">
            <a:avLst/>
          </a:prstGeom>
          <a:ln w="254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102" name="pasted-image.pdf"/>
          <p:cNvPicPr>
            <a:picLocks noChangeAspect="1"/>
          </p:cNvPicPr>
          <p:nvPr/>
        </p:nvPicPr>
        <p:blipFill>
          <a:blip r:embed="rId2">
            <a:alphaModFix amt="33082"/>
            <a:extLst/>
          </a:blip>
          <a:srcRect r="74116"/>
          <a:stretch>
            <a:fillRect/>
          </a:stretch>
        </p:blipFill>
        <p:spPr>
          <a:xfrm>
            <a:off x="22338149" y="560478"/>
            <a:ext cx="731140" cy="613976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Shape 103"/>
          <p:cNvSpPr/>
          <p:nvPr/>
        </p:nvSpPr>
        <p:spPr>
          <a:xfrm>
            <a:off x="0" y="-12700"/>
            <a:ext cx="6189297" cy="13741400"/>
          </a:xfrm>
          <a:prstGeom prst="rect">
            <a:avLst/>
          </a:prstGeom>
          <a:gradFill>
            <a:gsLst>
              <a:gs pos="21084">
                <a:srgbClr val="B4B4B4">
                  <a:alpha val="44777"/>
                </a:srgbClr>
              </a:gs>
              <a:gs pos="87537">
                <a:srgbClr val="5A5F5D">
                  <a:alpha val="44777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104" name="Shape 10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>
              <a:defRPr sz="6200">
                <a:solidFill>
                  <a:srgbClr val="000000"/>
                </a:solidFill>
                <a:latin typeface="Quadon Medium"/>
                <a:ea typeface="Quadon Medium"/>
                <a:cs typeface="Quadon Medium"/>
                <a:sym typeface="Quadon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147" name="Shape 147"/>
          <p:cNvSpPr>
            <a:spLocks noGrp="1"/>
          </p:cNvSpPr>
          <p:nvPr>
            <p:ph type="body" sz="quarter" idx="1"/>
          </p:nvPr>
        </p:nvSpPr>
        <p:spPr>
          <a:xfrm>
            <a:off x="4833937" y="7072312"/>
            <a:ext cx="14716126" cy="1589485"/>
          </a:xfrm>
          <a:prstGeom prst="rect">
            <a:avLst/>
          </a:prstGeom>
        </p:spPr>
        <p:txBody>
          <a:bodyPr lIns="71437" tIns="71437" rIns="71437" bIns="71437" anchor="t"/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4400">
                <a:solidFill>
                  <a:srgbClr val="000000"/>
                </a:solidFill>
              </a:defRPr>
            </a:lvl1pPr>
            <a:lvl2pPr marL="0" indent="22860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4400">
                <a:solidFill>
                  <a:srgbClr val="000000"/>
                </a:solidFill>
              </a:defRPr>
            </a:lvl2pPr>
            <a:lvl3pPr marL="0" indent="45720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4400">
                <a:solidFill>
                  <a:srgbClr val="000000"/>
                </a:solidFill>
              </a:defRPr>
            </a:lvl3pPr>
            <a:lvl4pPr marL="0" indent="68580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4400">
                <a:solidFill>
                  <a:srgbClr val="000000"/>
                </a:solidFill>
              </a:defRPr>
            </a:lvl4pPr>
            <a:lvl5pPr marL="0" indent="91440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4400">
                <a:solidFill>
                  <a:srgbClr val="0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Shape 148"/>
          <p:cNvSpPr>
            <a:spLocks noGrp="1"/>
          </p:cNvSpPr>
          <p:nvPr>
            <p:ph type="sldNum" sz="quarter" idx="2"/>
          </p:nvPr>
        </p:nvSpPr>
        <p:spPr>
          <a:xfrm>
            <a:off x="11972428" y="13010554"/>
            <a:ext cx="421285" cy="4730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2200">
                <a:solidFill>
                  <a:srgbClr val="A6AAA9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1.jpeg"/><Relationship Id="rId2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sted-image.pdf"/>
          <p:cNvPicPr>
            <a:picLocks noChangeAspect="1"/>
          </p:cNvPicPr>
          <p:nvPr/>
        </p:nvPicPr>
        <p:blipFill>
          <a:blip r:embed="rId21">
            <a:alphaModFix amt="33082"/>
            <a:extLst/>
          </a:blip>
          <a:stretch>
            <a:fillRect/>
          </a:stretch>
        </p:blipFill>
        <p:spPr>
          <a:xfrm>
            <a:off x="19518749" y="509678"/>
            <a:ext cx="4047383" cy="87972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/>
        </p:nvSpPr>
        <p:spPr>
          <a:xfrm>
            <a:off x="845864" y="1857572"/>
            <a:ext cx="22755772" cy="1"/>
          </a:xfrm>
          <a:prstGeom prst="line">
            <a:avLst/>
          </a:prstGeom>
          <a:ln w="254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673100" y="3835400"/>
            <a:ext cx="23050500" cy="886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11976100" y="13081000"/>
            <a:ext cx="419100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ransition spd="med"/>
  <p:txStyles>
    <p:titleStyle>
      <a:lvl1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ln>
            <a:noFill/>
          </a:ln>
          <a:solidFill>
            <a:srgbClr val="C1C3CC"/>
          </a:solidFill>
          <a:uFillTx/>
          <a:latin typeface="Proxima Nova Light"/>
          <a:ea typeface="Proxima Nova Light"/>
          <a:cs typeface="Proxima Nova Light"/>
          <a:sym typeface="Proxima Nova Light"/>
        </a:defRPr>
      </a:lvl1pPr>
      <a:lvl2pPr marL="0" marR="0" indent="2286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ln>
            <a:noFill/>
          </a:ln>
          <a:solidFill>
            <a:srgbClr val="C1C3CC"/>
          </a:solidFill>
          <a:uFillTx/>
          <a:latin typeface="Proxima Nova Light"/>
          <a:ea typeface="Proxima Nova Light"/>
          <a:cs typeface="Proxima Nova Light"/>
          <a:sym typeface="Proxima Nova Light"/>
        </a:defRPr>
      </a:lvl2pPr>
      <a:lvl3pPr marL="0" marR="0" indent="4572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ln>
            <a:noFill/>
          </a:ln>
          <a:solidFill>
            <a:srgbClr val="C1C3CC"/>
          </a:solidFill>
          <a:uFillTx/>
          <a:latin typeface="Proxima Nova Light"/>
          <a:ea typeface="Proxima Nova Light"/>
          <a:cs typeface="Proxima Nova Light"/>
          <a:sym typeface="Proxima Nova Light"/>
        </a:defRPr>
      </a:lvl3pPr>
      <a:lvl4pPr marL="0" marR="0" indent="6858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ln>
            <a:noFill/>
          </a:ln>
          <a:solidFill>
            <a:srgbClr val="C1C3CC"/>
          </a:solidFill>
          <a:uFillTx/>
          <a:latin typeface="Proxima Nova Light"/>
          <a:ea typeface="Proxima Nova Light"/>
          <a:cs typeface="Proxima Nova Light"/>
          <a:sym typeface="Proxima Nova Light"/>
        </a:defRPr>
      </a:lvl4pPr>
      <a:lvl5pPr marL="0" marR="0" indent="9144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ln>
            <a:noFill/>
          </a:ln>
          <a:solidFill>
            <a:srgbClr val="C1C3CC"/>
          </a:solidFill>
          <a:uFillTx/>
          <a:latin typeface="Proxima Nova Light"/>
          <a:ea typeface="Proxima Nova Light"/>
          <a:cs typeface="Proxima Nova Light"/>
          <a:sym typeface="Proxima Nova Light"/>
        </a:defRPr>
      </a:lvl5pPr>
      <a:lvl6pPr marL="0" marR="0" indent="11430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ln>
            <a:noFill/>
          </a:ln>
          <a:solidFill>
            <a:srgbClr val="C1C3CC"/>
          </a:solidFill>
          <a:uFillTx/>
          <a:latin typeface="Proxima Nova Light"/>
          <a:ea typeface="Proxima Nova Light"/>
          <a:cs typeface="Proxima Nova Light"/>
          <a:sym typeface="Proxima Nova Light"/>
        </a:defRPr>
      </a:lvl6pPr>
      <a:lvl7pPr marL="0" marR="0" indent="13716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ln>
            <a:noFill/>
          </a:ln>
          <a:solidFill>
            <a:srgbClr val="C1C3CC"/>
          </a:solidFill>
          <a:uFillTx/>
          <a:latin typeface="Proxima Nova Light"/>
          <a:ea typeface="Proxima Nova Light"/>
          <a:cs typeface="Proxima Nova Light"/>
          <a:sym typeface="Proxima Nova Light"/>
        </a:defRPr>
      </a:lvl7pPr>
      <a:lvl8pPr marL="0" marR="0" indent="16002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ln>
            <a:noFill/>
          </a:ln>
          <a:solidFill>
            <a:srgbClr val="C1C3CC"/>
          </a:solidFill>
          <a:uFillTx/>
          <a:latin typeface="Proxima Nova Light"/>
          <a:ea typeface="Proxima Nova Light"/>
          <a:cs typeface="Proxima Nova Light"/>
          <a:sym typeface="Proxima Nova Light"/>
        </a:defRPr>
      </a:lvl8pPr>
      <a:lvl9pPr marL="0" marR="0" indent="18288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none" spc="0" baseline="0">
          <a:ln>
            <a:noFill/>
          </a:ln>
          <a:solidFill>
            <a:srgbClr val="C1C3CC"/>
          </a:solidFill>
          <a:uFillTx/>
          <a:latin typeface="Proxima Nova Light"/>
          <a:ea typeface="Proxima Nova Light"/>
          <a:cs typeface="Proxima Nova Light"/>
          <a:sym typeface="Proxima Nova Light"/>
        </a:defRPr>
      </a:lvl9pPr>
    </p:titleStyle>
    <p:bodyStyle>
      <a:lvl1pPr marL="5294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Proxima Nova"/>
          <a:ea typeface="Proxima Nova"/>
          <a:cs typeface="Proxima Nova"/>
          <a:sym typeface="Proxima Nova"/>
        </a:defRPr>
      </a:lvl1pPr>
      <a:lvl2pPr marL="12660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Proxima Nova"/>
          <a:ea typeface="Proxima Nova"/>
          <a:cs typeface="Proxima Nova"/>
          <a:sym typeface="Proxima Nova"/>
        </a:defRPr>
      </a:lvl2pPr>
      <a:lvl3pPr marL="20026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Proxima Nova"/>
          <a:ea typeface="Proxima Nova"/>
          <a:cs typeface="Proxima Nova"/>
          <a:sym typeface="Proxima Nova"/>
        </a:defRPr>
      </a:lvl3pPr>
      <a:lvl4pPr marL="27392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Proxima Nova"/>
          <a:ea typeface="Proxima Nova"/>
          <a:cs typeface="Proxima Nova"/>
          <a:sym typeface="Proxima Nova"/>
        </a:defRPr>
      </a:lvl4pPr>
      <a:lvl5pPr marL="34758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Proxima Nova"/>
          <a:ea typeface="Proxima Nova"/>
          <a:cs typeface="Proxima Nova"/>
          <a:sym typeface="Proxima Nova"/>
        </a:defRPr>
      </a:lvl5pPr>
      <a:lvl6pPr marL="42124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Proxima Nova"/>
          <a:ea typeface="Proxima Nova"/>
          <a:cs typeface="Proxima Nova"/>
          <a:sym typeface="Proxima Nova"/>
        </a:defRPr>
      </a:lvl6pPr>
      <a:lvl7pPr marL="49490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Proxima Nova"/>
          <a:ea typeface="Proxima Nova"/>
          <a:cs typeface="Proxima Nova"/>
          <a:sym typeface="Proxima Nova"/>
        </a:defRPr>
      </a:lvl7pPr>
      <a:lvl8pPr marL="56856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Proxima Nova"/>
          <a:ea typeface="Proxima Nova"/>
          <a:cs typeface="Proxima Nova"/>
          <a:sym typeface="Proxima Nova"/>
        </a:defRPr>
      </a:lvl8pPr>
      <a:lvl9pPr marL="64222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Proxima Nova"/>
          <a:ea typeface="Proxima Nova"/>
          <a:cs typeface="Proxima Nova"/>
          <a:sym typeface="Proxima Nova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2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jpe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28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jpeg"/><Relationship Id="rId6" Type="http://schemas.openxmlformats.org/officeDocument/2006/relationships/image" Target="../media/image33.jpe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jpe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0.png"/><Relationship Id="rId12" Type="http://schemas.openxmlformats.org/officeDocument/2006/relationships/image" Target="../media/image18.png"/><Relationship Id="rId13" Type="http://schemas.openxmlformats.org/officeDocument/2006/relationships/image" Target="../media/image51.png"/><Relationship Id="rId14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1.jpeg"/><Relationship Id="rId3" Type="http://schemas.openxmlformats.org/officeDocument/2006/relationships/image" Target="../media/image42.jpeg"/><Relationship Id="rId4" Type="http://schemas.openxmlformats.org/officeDocument/2006/relationships/image" Target="../media/image43.jpeg"/><Relationship Id="rId5" Type="http://schemas.openxmlformats.org/officeDocument/2006/relationships/image" Target="../media/image44.jpe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7.png"/><Relationship Id="rId3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5.png"/><Relationship Id="rId3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8.png"/><Relationship Id="rId3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9.jpeg"/><Relationship Id="rId3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9.gif"/><Relationship Id="rId12" Type="http://schemas.openxmlformats.org/officeDocument/2006/relationships/image" Target="../media/image70.gif"/><Relationship Id="rId13" Type="http://schemas.openxmlformats.org/officeDocument/2006/relationships/image" Target="../media/image71.png"/><Relationship Id="rId14" Type="http://schemas.openxmlformats.org/officeDocument/2006/relationships/image" Target="../media/image72.png"/><Relationship Id="rId15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Relationship Id="rId4" Type="http://schemas.openxmlformats.org/officeDocument/2006/relationships/image" Target="../media/image62.jpe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gif"/><Relationship Id="rId9" Type="http://schemas.openxmlformats.org/officeDocument/2006/relationships/image" Target="../media/image67.png"/><Relationship Id="rId10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73.png"/><Relationship Id="rId3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Logo-HighFidelity-Line-light-gra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21496" y="3925470"/>
            <a:ext cx="11730120" cy="58650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" name="Chart 159"/>
          <p:cNvGraphicFramePr/>
          <p:nvPr/>
        </p:nvGraphicFramePr>
        <p:xfrm>
          <a:off x="4063043" y="3693652"/>
          <a:ext cx="14892842" cy="8795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0" name="Shape 160"/>
          <p:cNvSpPr>
            <a:spLocks noGrp="1"/>
          </p:cNvSpPr>
          <p:nvPr>
            <p:ph type="body" sz="quarter" idx="1"/>
          </p:nvPr>
        </p:nvSpPr>
        <p:spPr>
          <a:xfrm>
            <a:off x="4869261" y="1769539"/>
            <a:ext cx="14645479" cy="2268048"/>
          </a:xfrm>
          <a:prstGeom prst="rect">
            <a:avLst/>
          </a:prstGeom>
        </p:spPr>
        <p:txBody>
          <a:bodyPr/>
          <a:lstStyle>
            <a:lvl1pPr defTabSz="642937">
              <a:lnSpc>
                <a:spcPct val="110000"/>
              </a:lnSpc>
              <a:tabLst>
                <a:tab pos="1854200" algn="l"/>
              </a:tabLst>
              <a:defRPr sz="3600">
                <a:solidFill>
                  <a:srgbClr val="53585F"/>
                </a:solidFill>
              </a:defRPr>
            </a:lvl1pPr>
          </a:lstStyle>
          <a:p>
            <a:r>
              <a:t>Head-mounted Display (HMD) sales forecasts call for 39M units annually by 2018, and a cumulative total of 83m HMD units in circulation over the five year period.*</a:t>
            </a:r>
          </a:p>
        </p:txBody>
      </p:sp>
      <p:sp>
        <p:nvSpPr>
          <p:cNvPr id="161" name="Shape 161"/>
          <p:cNvSpPr/>
          <p:nvPr/>
        </p:nvSpPr>
        <p:spPr>
          <a:xfrm>
            <a:off x="13455412" y="12447458"/>
            <a:ext cx="5106315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r" defTabSz="821531">
              <a:defRPr sz="1800">
                <a:solidFill>
                  <a:srgbClr val="53585F"/>
                </a:solidFill>
              </a:defRPr>
            </a:pPr>
            <a:r>
              <a:t>* Sources: TechCrunch, KZERO </a:t>
            </a:r>
            <a:r>
              <a:rPr sz="1600"/>
              <a:t>Worldwide</a:t>
            </a:r>
          </a:p>
        </p:txBody>
      </p:sp>
      <p:sp>
        <p:nvSpPr>
          <p:cNvPr id="162" name="Shape 162"/>
          <p:cNvSpPr/>
          <p:nvPr/>
        </p:nvSpPr>
        <p:spPr>
          <a:xfrm>
            <a:off x="6014400" y="328144"/>
            <a:ext cx="12355200" cy="1336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821531"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Virtual Reality — It’s Here</a:t>
            </a:r>
          </a:p>
        </p:txBody>
      </p:sp>
      <p:sp>
        <p:nvSpPr>
          <p:cNvPr id="163" name="Shape 163"/>
          <p:cNvSpPr>
            <a:spLocks noGrp="1"/>
          </p:cNvSpPr>
          <p:nvPr>
            <p:ph type="sldNum" sz="quarter" idx="2"/>
          </p:nvPr>
        </p:nvSpPr>
        <p:spPr>
          <a:xfrm>
            <a:off x="12183070" y="13010554"/>
            <a:ext cx="275057" cy="3841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algn="l" defTabSz="642937">
              <a:defRPr sz="1600"/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pic>
        <p:nvPicPr>
          <p:cNvPr id="164" name="pasted-image.tiff"/>
          <p:cNvPicPr>
            <a:picLocks noChangeAspect="1"/>
          </p:cNvPicPr>
          <p:nvPr/>
        </p:nvPicPr>
        <p:blipFill>
          <a:blip r:embed="rId3">
            <a:extLst/>
          </a:blip>
          <a:srcRect l="8857" t="43346" r="37822" b="6909"/>
          <a:stretch>
            <a:fillRect/>
          </a:stretch>
        </p:blipFill>
        <p:spPr>
          <a:xfrm rot="21355679">
            <a:off x="6306514" y="7130781"/>
            <a:ext cx="4008854" cy="2804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483" extrusionOk="0">
                <a:moveTo>
                  <a:pt x="13199" y="0"/>
                </a:moveTo>
                <a:cubicBezTo>
                  <a:pt x="11239" y="0"/>
                  <a:pt x="10785" y="135"/>
                  <a:pt x="9667" y="1058"/>
                </a:cubicBezTo>
                <a:cubicBezTo>
                  <a:pt x="8868" y="1718"/>
                  <a:pt x="7886" y="2979"/>
                  <a:pt x="7666" y="3626"/>
                </a:cubicBezTo>
                <a:cubicBezTo>
                  <a:pt x="7578" y="3886"/>
                  <a:pt x="7477" y="4179"/>
                  <a:pt x="7443" y="4280"/>
                </a:cubicBezTo>
                <a:cubicBezTo>
                  <a:pt x="7403" y="4401"/>
                  <a:pt x="7289" y="4449"/>
                  <a:pt x="7110" y="4423"/>
                </a:cubicBezTo>
                <a:cubicBezTo>
                  <a:pt x="6872" y="4388"/>
                  <a:pt x="6826" y="4432"/>
                  <a:pt x="6744" y="4763"/>
                </a:cubicBezTo>
                <a:cubicBezTo>
                  <a:pt x="6693" y="4972"/>
                  <a:pt x="6569" y="5202"/>
                  <a:pt x="6471" y="5277"/>
                </a:cubicBezTo>
                <a:cubicBezTo>
                  <a:pt x="6322" y="5389"/>
                  <a:pt x="6266" y="5368"/>
                  <a:pt x="6143" y="5152"/>
                </a:cubicBezTo>
                <a:cubicBezTo>
                  <a:pt x="5961" y="4832"/>
                  <a:pt x="5870" y="4829"/>
                  <a:pt x="5425" y="5125"/>
                </a:cubicBezTo>
                <a:cubicBezTo>
                  <a:pt x="5056" y="5371"/>
                  <a:pt x="3453" y="5696"/>
                  <a:pt x="1965" y="5827"/>
                </a:cubicBezTo>
                <a:cubicBezTo>
                  <a:pt x="1495" y="5869"/>
                  <a:pt x="989" y="5971"/>
                  <a:pt x="843" y="6055"/>
                </a:cubicBezTo>
                <a:cubicBezTo>
                  <a:pt x="261" y="6389"/>
                  <a:pt x="7" y="8083"/>
                  <a:pt x="0" y="11682"/>
                </a:cubicBezTo>
                <a:cubicBezTo>
                  <a:pt x="-2" y="12995"/>
                  <a:pt x="40" y="14011"/>
                  <a:pt x="112" y="14436"/>
                </a:cubicBezTo>
                <a:cubicBezTo>
                  <a:pt x="246" y="15232"/>
                  <a:pt x="572" y="16093"/>
                  <a:pt x="811" y="16275"/>
                </a:cubicBezTo>
                <a:cubicBezTo>
                  <a:pt x="949" y="16380"/>
                  <a:pt x="964" y="16448"/>
                  <a:pt x="890" y="16645"/>
                </a:cubicBezTo>
                <a:cubicBezTo>
                  <a:pt x="840" y="16779"/>
                  <a:pt x="763" y="16857"/>
                  <a:pt x="719" y="16819"/>
                </a:cubicBezTo>
                <a:cubicBezTo>
                  <a:pt x="615" y="16728"/>
                  <a:pt x="519" y="17287"/>
                  <a:pt x="586" y="17588"/>
                </a:cubicBezTo>
                <a:cubicBezTo>
                  <a:pt x="652" y="17881"/>
                  <a:pt x="831" y="18003"/>
                  <a:pt x="1799" y="18421"/>
                </a:cubicBezTo>
                <a:cubicBezTo>
                  <a:pt x="2521" y="18732"/>
                  <a:pt x="3351" y="19276"/>
                  <a:pt x="3652" y="19636"/>
                </a:cubicBezTo>
                <a:cubicBezTo>
                  <a:pt x="3724" y="19721"/>
                  <a:pt x="3945" y="19830"/>
                  <a:pt x="4146" y="19877"/>
                </a:cubicBezTo>
                <a:cubicBezTo>
                  <a:pt x="4348" y="19923"/>
                  <a:pt x="4534" y="20011"/>
                  <a:pt x="4559" y="20068"/>
                </a:cubicBezTo>
                <a:cubicBezTo>
                  <a:pt x="4584" y="20126"/>
                  <a:pt x="4788" y="20205"/>
                  <a:pt x="5012" y="20247"/>
                </a:cubicBezTo>
                <a:cubicBezTo>
                  <a:pt x="5601" y="20359"/>
                  <a:pt x="6562" y="20640"/>
                  <a:pt x="7745" y="21047"/>
                </a:cubicBezTo>
                <a:cubicBezTo>
                  <a:pt x="8314" y="21243"/>
                  <a:pt x="8896" y="21423"/>
                  <a:pt x="9038" y="21448"/>
                </a:cubicBezTo>
                <a:cubicBezTo>
                  <a:pt x="9908" y="21600"/>
                  <a:pt x="10953" y="21263"/>
                  <a:pt x="12237" y="20418"/>
                </a:cubicBezTo>
                <a:cubicBezTo>
                  <a:pt x="12432" y="20289"/>
                  <a:pt x="12629" y="20187"/>
                  <a:pt x="12675" y="20187"/>
                </a:cubicBezTo>
                <a:cubicBezTo>
                  <a:pt x="12722" y="20187"/>
                  <a:pt x="13029" y="19999"/>
                  <a:pt x="13360" y="19770"/>
                </a:cubicBezTo>
                <a:cubicBezTo>
                  <a:pt x="14653" y="18877"/>
                  <a:pt x="15982" y="18461"/>
                  <a:pt x="16740" y="18712"/>
                </a:cubicBezTo>
                <a:cubicBezTo>
                  <a:pt x="17831" y="19074"/>
                  <a:pt x="18527" y="19022"/>
                  <a:pt x="18985" y="18542"/>
                </a:cubicBezTo>
                <a:cubicBezTo>
                  <a:pt x="19254" y="18260"/>
                  <a:pt x="19258" y="18246"/>
                  <a:pt x="19101" y="18025"/>
                </a:cubicBezTo>
                <a:cubicBezTo>
                  <a:pt x="19012" y="17901"/>
                  <a:pt x="18942" y="17720"/>
                  <a:pt x="18945" y="17621"/>
                </a:cubicBezTo>
                <a:cubicBezTo>
                  <a:pt x="18950" y="17409"/>
                  <a:pt x="19300" y="17131"/>
                  <a:pt x="19567" y="17129"/>
                </a:cubicBezTo>
                <a:cubicBezTo>
                  <a:pt x="19755" y="17127"/>
                  <a:pt x="20285" y="16582"/>
                  <a:pt x="20285" y="16390"/>
                </a:cubicBezTo>
                <a:cubicBezTo>
                  <a:pt x="20285" y="16333"/>
                  <a:pt x="20320" y="16151"/>
                  <a:pt x="20364" y="15986"/>
                </a:cubicBezTo>
                <a:cubicBezTo>
                  <a:pt x="20435" y="15722"/>
                  <a:pt x="20481" y="15697"/>
                  <a:pt x="20732" y="15773"/>
                </a:cubicBezTo>
                <a:cubicBezTo>
                  <a:pt x="20999" y="15854"/>
                  <a:pt x="21376" y="15729"/>
                  <a:pt x="21598" y="15539"/>
                </a:cubicBezTo>
                <a:lnTo>
                  <a:pt x="21598" y="15031"/>
                </a:lnTo>
                <a:cubicBezTo>
                  <a:pt x="21580" y="15034"/>
                  <a:pt x="21567" y="15032"/>
                  <a:pt x="21547" y="15037"/>
                </a:cubicBezTo>
                <a:cubicBezTo>
                  <a:pt x="21506" y="15048"/>
                  <a:pt x="21381" y="14973"/>
                  <a:pt x="21271" y="14870"/>
                </a:cubicBezTo>
                <a:cubicBezTo>
                  <a:pt x="21160" y="14767"/>
                  <a:pt x="21049" y="14731"/>
                  <a:pt x="21023" y="14791"/>
                </a:cubicBezTo>
                <a:cubicBezTo>
                  <a:pt x="20997" y="14851"/>
                  <a:pt x="20900" y="14874"/>
                  <a:pt x="20809" y="14840"/>
                </a:cubicBezTo>
                <a:cubicBezTo>
                  <a:pt x="20685" y="14794"/>
                  <a:pt x="20636" y="14850"/>
                  <a:pt x="20614" y="15065"/>
                </a:cubicBezTo>
                <a:cubicBezTo>
                  <a:pt x="20564" y="15570"/>
                  <a:pt x="20413" y="15311"/>
                  <a:pt x="20413" y="14718"/>
                </a:cubicBezTo>
                <a:cubicBezTo>
                  <a:pt x="20413" y="14190"/>
                  <a:pt x="20432" y="14140"/>
                  <a:pt x="20664" y="14053"/>
                </a:cubicBezTo>
                <a:cubicBezTo>
                  <a:pt x="20801" y="14000"/>
                  <a:pt x="21034" y="13795"/>
                  <a:pt x="21181" y="13597"/>
                </a:cubicBezTo>
                <a:lnTo>
                  <a:pt x="21448" y="13238"/>
                </a:lnTo>
                <a:lnTo>
                  <a:pt x="21598" y="13271"/>
                </a:lnTo>
                <a:lnTo>
                  <a:pt x="21598" y="12393"/>
                </a:lnTo>
                <a:cubicBezTo>
                  <a:pt x="21589" y="12332"/>
                  <a:pt x="21577" y="12278"/>
                  <a:pt x="21577" y="12198"/>
                </a:cubicBezTo>
                <a:cubicBezTo>
                  <a:pt x="21574" y="11758"/>
                  <a:pt x="21485" y="11235"/>
                  <a:pt x="21267" y="10353"/>
                </a:cubicBezTo>
                <a:cubicBezTo>
                  <a:pt x="21140" y="9844"/>
                  <a:pt x="21064" y="9721"/>
                  <a:pt x="20745" y="9520"/>
                </a:cubicBezTo>
                <a:cubicBezTo>
                  <a:pt x="20310" y="9247"/>
                  <a:pt x="20239" y="8872"/>
                  <a:pt x="20587" y="8684"/>
                </a:cubicBezTo>
                <a:cubicBezTo>
                  <a:pt x="20844" y="8546"/>
                  <a:pt x="20841" y="8581"/>
                  <a:pt x="20640" y="7584"/>
                </a:cubicBezTo>
                <a:cubicBezTo>
                  <a:pt x="20484" y="6812"/>
                  <a:pt x="20438" y="6745"/>
                  <a:pt x="20127" y="6867"/>
                </a:cubicBezTo>
                <a:cubicBezTo>
                  <a:pt x="19995" y="6918"/>
                  <a:pt x="19962" y="6847"/>
                  <a:pt x="19607" y="5721"/>
                </a:cubicBezTo>
                <a:cubicBezTo>
                  <a:pt x="19465" y="5268"/>
                  <a:pt x="19237" y="4661"/>
                  <a:pt x="19101" y="4374"/>
                </a:cubicBezTo>
                <a:cubicBezTo>
                  <a:pt x="18964" y="4087"/>
                  <a:pt x="18806" y="3628"/>
                  <a:pt x="18750" y="3353"/>
                </a:cubicBezTo>
                <a:cubicBezTo>
                  <a:pt x="18532" y="2281"/>
                  <a:pt x="17679" y="1167"/>
                  <a:pt x="16783" y="784"/>
                </a:cubicBezTo>
                <a:cubicBezTo>
                  <a:pt x="16582" y="699"/>
                  <a:pt x="16328" y="545"/>
                  <a:pt x="16218" y="447"/>
                </a:cubicBezTo>
                <a:cubicBezTo>
                  <a:pt x="15872" y="136"/>
                  <a:pt x="14940" y="0"/>
                  <a:pt x="1319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5" name="Logo-HighFidelity-Line-Gray.png"/>
          <p:cNvPicPr>
            <a:picLocks noChangeAspect="1"/>
          </p:cNvPicPr>
          <p:nvPr/>
        </p:nvPicPr>
        <p:blipFill>
          <a:blip r:embed="rId4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8" cy="1336315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Shape 166"/>
          <p:cNvSpPr/>
          <p:nvPr/>
        </p:nvSpPr>
        <p:spPr>
          <a:xfrm>
            <a:off x="1505028" y="12994943"/>
            <a:ext cx="18141491" cy="1"/>
          </a:xfrm>
          <a:prstGeom prst="line">
            <a:avLst/>
          </a:prstGeom>
          <a:ln w="12700">
            <a:solidFill>
              <a:srgbClr val="B4B4B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leap-motion-3d-motion-gesture-controller-10-larg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71880" y="7271418"/>
            <a:ext cx="4279532" cy="36689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gear vr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35377" y="7364417"/>
            <a:ext cx="5677193" cy="38143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myo-armband.jpg"/>
          <p:cNvPicPr>
            <a:picLocks noChangeAspect="1"/>
          </p:cNvPicPr>
          <p:nvPr/>
        </p:nvPicPr>
        <p:blipFill>
          <a:blip r:embed="rId4">
            <a:extLst/>
          </a:blip>
          <a:srcRect l="13452" r="30235"/>
          <a:stretch>
            <a:fillRect/>
          </a:stretch>
        </p:blipFill>
        <p:spPr>
          <a:xfrm>
            <a:off x="17096442" y="7271418"/>
            <a:ext cx="3670368" cy="36689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realsense.jpg"/>
          <p:cNvPicPr>
            <a:picLocks noChangeAspect="1"/>
          </p:cNvPicPr>
          <p:nvPr/>
        </p:nvPicPr>
        <p:blipFill>
          <a:blip r:embed="rId5">
            <a:extLst/>
          </a:blip>
          <a:srcRect l="33862" t="5708" r="19717" b="11788"/>
          <a:stretch>
            <a:fillRect/>
          </a:stretch>
        </p:blipFill>
        <p:spPr>
          <a:xfrm>
            <a:off x="8744180" y="7271976"/>
            <a:ext cx="3669658" cy="3668677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Shape 172"/>
          <p:cNvSpPr/>
          <p:nvPr/>
        </p:nvSpPr>
        <p:spPr>
          <a:xfrm>
            <a:off x="17096609" y="10981762"/>
            <a:ext cx="3669769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marL="321468" indent="-321468" defTabSz="642937">
              <a:lnSpc>
                <a:spcPct val="120000"/>
              </a:lnSpc>
              <a:defRPr sz="1800">
                <a:solidFill>
                  <a:srgbClr val="53585F"/>
                </a:solidFill>
              </a:defRPr>
            </a:lvl1pPr>
          </a:lstStyle>
          <a:p>
            <a:r>
              <a:t>MYO Gesture Control</a:t>
            </a:r>
          </a:p>
        </p:txBody>
      </p:sp>
      <p:sp>
        <p:nvSpPr>
          <p:cNvPr id="173" name="Shape 173"/>
          <p:cNvSpPr/>
          <p:nvPr/>
        </p:nvSpPr>
        <p:spPr>
          <a:xfrm>
            <a:off x="13009323" y="10932524"/>
            <a:ext cx="3404645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marL="321468" indent="-321468" defTabSz="642937">
              <a:lnSpc>
                <a:spcPct val="120000"/>
              </a:lnSpc>
              <a:defRPr sz="1800">
                <a:solidFill>
                  <a:srgbClr val="53585F"/>
                </a:solidFill>
              </a:defRPr>
            </a:lvl1pPr>
          </a:lstStyle>
          <a:p>
            <a:r>
              <a:t>Leap Motion Controller</a:t>
            </a:r>
          </a:p>
        </p:txBody>
      </p:sp>
      <p:sp>
        <p:nvSpPr>
          <p:cNvPr id="174" name="Shape 174"/>
          <p:cNvSpPr/>
          <p:nvPr/>
        </p:nvSpPr>
        <p:spPr>
          <a:xfrm>
            <a:off x="8600883" y="10981762"/>
            <a:ext cx="3956138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marL="321468" indent="-321468" defTabSz="642937">
              <a:defRPr sz="1800">
                <a:solidFill>
                  <a:srgbClr val="53585F"/>
                </a:solidFill>
              </a:defRPr>
            </a:pPr>
            <a:r>
              <a:t>Intel RealSense</a:t>
            </a:r>
          </a:p>
          <a:p>
            <a:pPr marL="321468" indent="-321468" defTabSz="642937">
              <a:defRPr sz="1800">
                <a:solidFill>
                  <a:srgbClr val="53585F"/>
                </a:solidFill>
              </a:defRPr>
            </a:pPr>
            <a:r>
              <a:t>3D depth camera</a:t>
            </a:r>
          </a:p>
        </p:txBody>
      </p:sp>
      <p:sp>
        <p:nvSpPr>
          <p:cNvPr id="175" name="Shape 175"/>
          <p:cNvSpPr/>
          <p:nvPr/>
        </p:nvSpPr>
        <p:spPr>
          <a:xfrm>
            <a:off x="5200164" y="1965324"/>
            <a:ext cx="13983672" cy="688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L="321468" indent="-321468" defTabSz="642937">
              <a:defRPr sz="3600">
                <a:solidFill>
                  <a:srgbClr val="53585F"/>
                </a:solidFill>
              </a:defRPr>
            </a:lvl1pPr>
          </a:lstStyle>
          <a:p>
            <a:r>
              <a:t>Renewed interest, marked by an explosion in interface devices</a:t>
            </a:r>
          </a:p>
        </p:txBody>
      </p:sp>
      <p:pic>
        <p:nvPicPr>
          <p:cNvPr id="176" name="vr-interest-chart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077087" y="3297517"/>
            <a:ext cx="12229826" cy="2872321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Shape 177"/>
          <p:cNvSpPr/>
          <p:nvPr/>
        </p:nvSpPr>
        <p:spPr>
          <a:xfrm>
            <a:off x="4570254" y="10981762"/>
            <a:ext cx="2614532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marL="321468" indent="-321468" defTabSz="642937">
              <a:lnSpc>
                <a:spcPct val="120000"/>
              </a:lnSpc>
              <a:defRPr sz="1800">
                <a:solidFill>
                  <a:srgbClr val="53585F"/>
                </a:solidFill>
              </a:defRPr>
            </a:lvl1pPr>
          </a:lstStyle>
          <a:p>
            <a:r>
              <a:t>Samsung GearVR</a:t>
            </a:r>
          </a:p>
        </p:txBody>
      </p:sp>
      <p:sp>
        <p:nvSpPr>
          <p:cNvPr id="178" name="Shape 178"/>
          <p:cNvSpPr/>
          <p:nvPr/>
        </p:nvSpPr>
        <p:spPr>
          <a:xfrm>
            <a:off x="12865880" y="3309621"/>
            <a:ext cx="5536865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321468" indent="-321468" algn="r" defTabSz="642937">
              <a:defRPr sz="1800">
                <a:solidFill>
                  <a:srgbClr val="53585F"/>
                </a:solidFill>
              </a:defRPr>
            </a:pPr>
            <a:r>
              <a:t>Google Search Activity Index for </a:t>
            </a:r>
            <a:r>
              <a:rPr>
                <a:latin typeface="Proxima Nova Semibold"/>
                <a:ea typeface="Proxima Nova Semibold"/>
                <a:cs typeface="Proxima Nova Semibold"/>
                <a:sym typeface="Proxima Nova Semibold"/>
              </a:rPr>
              <a:t>“Virtual Reality”</a:t>
            </a:r>
          </a:p>
        </p:txBody>
      </p:sp>
      <p:sp>
        <p:nvSpPr>
          <p:cNvPr id="179" name="Shape 179"/>
          <p:cNvSpPr/>
          <p:nvPr/>
        </p:nvSpPr>
        <p:spPr>
          <a:xfrm>
            <a:off x="6024349" y="3195177"/>
            <a:ext cx="12335302" cy="1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3787210" y="328144"/>
            <a:ext cx="16809580" cy="1336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821531"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Why Now?</a:t>
            </a:r>
          </a:p>
        </p:txBody>
      </p:sp>
      <p:sp>
        <p:nvSpPr>
          <p:cNvPr id="181" name="Shape 181"/>
          <p:cNvSpPr>
            <a:spLocks noGrp="1"/>
          </p:cNvSpPr>
          <p:nvPr>
            <p:ph type="sldNum" sz="quarter" idx="2"/>
          </p:nvPr>
        </p:nvSpPr>
        <p:spPr>
          <a:xfrm>
            <a:off x="12188744" y="13010554"/>
            <a:ext cx="268758" cy="3841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2937">
              <a:defRPr sz="1600"/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182" name="Logo-HighFidelity-Line-Gray.png"/>
          <p:cNvPicPr>
            <a:picLocks noChangeAspect="1"/>
          </p:cNvPicPr>
          <p:nvPr/>
        </p:nvPicPr>
        <p:blipFill>
          <a:blip r:embed="rId7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8" cy="1336315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Shape 183"/>
          <p:cNvSpPr/>
          <p:nvPr/>
        </p:nvSpPr>
        <p:spPr>
          <a:xfrm>
            <a:off x="1505028" y="12994943"/>
            <a:ext cx="18141491" cy="1"/>
          </a:xfrm>
          <a:prstGeom prst="line">
            <a:avLst/>
          </a:prstGeom>
          <a:ln w="12700">
            <a:solidFill>
              <a:srgbClr val="B4B4B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/>
        </p:nvSpPr>
        <p:spPr>
          <a:xfrm>
            <a:off x="5333646" y="1592971"/>
            <a:ext cx="13716708" cy="1235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defRPr sz="3600">
                <a:solidFill>
                  <a:srgbClr val="53585F"/>
                </a:solidFill>
              </a:defRPr>
            </a:lvl1pPr>
          </a:lstStyle>
          <a:p>
            <a:r>
              <a:t>High Fidelity powers user-created virtual worlds, using these hardware devices to catalyze entirely new kinds of interactions.</a:t>
            </a:r>
          </a:p>
        </p:txBody>
      </p:sp>
      <p:grpSp>
        <p:nvGrpSpPr>
          <p:cNvPr id="191" name="Group 191"/>
          <p:cNvGrpSpPr/>
          <p:nvPr/>
        </p:nvGrpSpPr>
        <p:grpSpPr>
          <a:xfrm>
            <a:off x="26590151" y="6828345"/>
            <a:ext cx="17579468" cy="9324378"/>
            <a:chOff x="0" y="0"/>
            <a:chExt cx="17579467" cy="9324376"/>
          </a:xfrm>
        </p:grpSpPr>
        <p:pic>
          <p:nvPicPr>
            <p:cNvPr id="186" name="Emily-and-hifi-rig-for-website-v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834907" y="71139"/>
              <a:ext cx="10737375" cy="72656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7" name="sixense-stem-virtual-reality-motion-controller-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7048" y="204388"/>
              <a:ext cx="3424911" cy="18526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8" name="priovr hand 2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3127067" y="2918900"/>
              <a:ext cx="4452401" cy="64054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9" name="sennheiser gyro rig 1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3421857"/>
              <a:ext cx="3424911" cy="37916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0" name="Razer-Hydra-Motion-Controller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2110858" y="0"/>
              <a:ext cx="3216449" cy="22614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92" name="Shape 192"/>
          <p:cNvSpPr/>
          <p:nvPr/>
        </p:nvSpPr>
        <p:spPr>
          <a:xfrm>
            <a:off x="3787210" y="328144"/>
            <a:ext cx="16809580" cy="1336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821531"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The Company</a:t>
            </a:r>
          </a:p>
        </p:txBody>
      </p:sp>
      <p:sp>
        <p:nvSpPr>
          <p:cNvPr id="193" name="Shape 193"/>
          <p:cNvSpPr/>
          <p:nvPr/>
        </p:nvSpPr>
        <p:spPr>
          <a:xfrm>
            <a:off x="10808153" y="3318219"/>
            <a:ext cx="8501930" cy="1923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/>
          <a:p>
            <a:pPr algn="l" defTabSz="821531">
              <a:defRPr sz="4200">
                <a:solidFill>
                  <a:srgbClr val="3097C7"/>
                </a:solidFill>
                <a:latin typeface="Quadon Medium"/>
                <a:ea typeface="Quadon Medium"/>
                <a:cs typeface="Quadon Medium"/>
                <a:sym typeface="Quadon Medium"/>
              </a:defRPr>
            </a:pPr>
            <a:r>
              <a:t>1:1 Presence</a:t>
            </a:r>
          </a:p>
          <a:p>
            <a:pPr algn="l" defTabSz="821531">
              <a:defRPr sz="3600">
                <a:solidFill>
                  <a:srgbClr val="53585F"/>
                </a:solidFill>
              </a:defRPr>
            </a:pPr>
            <a:r>
              <a:t>Real-time low-latency face tracking support and 3-D spatialized audio</a:t>
            </a:r>
          </a:p>
        </p:txBody>
      </p:sp>
      <p:sp>
        <p:nvSpPr>
          <p:cNvPr id="194" name="Shape 194"/>
          <p:cNvSpPr/>
          <p:nvPr/>
        </p:nvSpPr>
        <p:spPr>
          <a:xfrm>
            <a:off x="10808154" y="5599489"/>
            <a:ext cx="9443928" cy="2268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/>
          <a:p>
            <a:pPr algn="l" defTabSz="821531">
              <a:defRPr sz="4200">
                <a:solidFill>
                  <a:srgbClr val="3097C7"/>
                </a:solidFill>
                <a:latin typeface="Quadon Medium"/>
                <a:ea typeface="Quadon Medium"/>
                <a:cs typeface="Quadon Medium"/>
                <a:sym typeface="Quadon Medium"/>
              </a:defRPr>
            </a:pPr>
            <a:r>
              <a:t>Collaborative Content Creation</a:t>
            </a:r>
          </a:p>
          <a:p>
            <a:pPr algn="l" defTabSz="821531">
              <a:defRPr sz="3600">
                <a:solidFill>
                  <a:srgbClr val="53585F"/>
                </a:solidFill>
              </a:defRPr>
            </a:pPr>
            <a:r>
              <a:t>Easily import objects from libraries in</a:t>
            </a:r>
          </a:p>
          <a:p>
            <a:pPr algn="l" defTabSz="821531">
              <a:defRPr sz="3600">
                <a:solidFill>
                  <a:srgbClr val="53585F"/>
                </a:solidFill>
              </a:defRPr>
            </a:pPr>
            <a:r>
              <a:t>standard formats</a:t>
            </a:r>
          </a:p>
        </p:txBody>
      </p:sp>
      <p:sp>
        <p:nvSpPr>
          <p:cNvPr id="195" name="Shape 195"/>
          <p:cNvSpPr/>
          <p:nvPr/>
        </p:nvSpPr>
        <p:spPr>
          <a:xfrm>
            <a:off x="10808154" y="7975403"/>
            <a:ext cx="8929483" cy="2303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/>
          <a:p>
            <a:pPr algn="l" defTabSz="821531">
              <a:defRPr sz="4200">
                <a:solidFill>
                  <a:srgbClr val="3097C7"/>
                </a:solidFill>
                <a:latin typeface="Quadon Medium"/>
                <a:ea typeface="Quadon Medium"/>
                <a:cs typeface="Quadon Medium"/>
                <a:sym typeface="Quadon Medium"/>
              </a:defRPr>
            </a:pPr>
            <a:r>
              <a:t>User Operated Domains</a:t>
            </a:r>
          </a:p>
          <a:p>
            <a:pPr algn="l" defTabSz="821531">
              <a:defRPr sz="3600">
                <a:solidFill>
                  <a:srgbClr val="53585F"/>
                </a:solidFill>
              </a:defRPr>
            </a:pPr>
            <a:r>
              <a:t>Download Hifi’s Stack Manager and run your own server</a:t>
            </a:r>
          </a:p>
        </p:txBody>
      </p:sp>
      <p:sp>
        <p:nvSpPr>
          <p:cNvPr id="196" name="Shape 196"/>
          <p:cNvSpPr/>
          <p:nvPr/>
        </p:nvSpPr>
        <p:spPr>
          <a:xfrm>
            <a:off x="10736717" y="10440615"/>
            <a:ext cx="9443928" cy="2099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/>
          <a:p>
            <a:pPr algn="l" defTabSz="821531">
              <a:defRPr sz="4200">
                <a:solidFill>
                  <a:srgbClr val="3097C7"/>
                </a:solidFill>
                <a:latin typeface="Quadon Medium"/>
                <a:ea typeface="Quadon Medium"/>
                <a:cs typeface="Quadon Medium"/>
                <a:sym typeface="Quadon Medium"/>
              </a:defRPr>
            </a:pPr>
            <a:r>
              <a:t>Shared Computing Power</a:t>
            </a:r>
          </a:p>
          <a:p>
            <a:pPr algn="l" defTabSz="821531">
              <a:defRPr sz="3600">
                <a:solidFill>
                  <a:srgbClr val="53585F"/>
                </a:solidFill>
              </a:defRPr>
            </a:pPr>
            <a:r>
              <a:t>Stream content to one another and share computing resources</a:t>
            </a:r>
          </a:p>
        </p:txBody>
      </p:sp>
      <p:pic>
        <p:nvPicPr>
          <p:cNvPr id="197" name="hifi-diagrams-v38-home-servers.png"/>
          <p:cNvPicPr>
            <a:picLocks noChangeAspect="1"/>
          </p:cNvPicPr>
          <p:nvPr/>
        </p:nvPicPr>
        <p:blipFill>
          <a:blip r:embed="rId7">
            <a:extLst/>
          </a:blip>
          <a:srcRect l="67910" t="10519" r="11399" b="72247"/>
          <a:stretch>
            <a:fillRect/>
          </a:stretch>
        </p:blipFill>
        <p:spPr>
          <a:xfrm>
            <a:off x="7831154" y="8124463"/>
            <a:ext cx="2649989" cy="17056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Screen Shot 2014-12-05 at 11.01.27 AM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706370" y="10529912"/>
            <a:ext cx="3662858" cy="16859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Screen Shot 2014-12-05 at 11.21.21 AM.png"/>
          <p:cNvPicPr>
            <a:picLocks noChangeAspect="1"/>
          </p:cNvPicPr>
          <p:nvPr/>
        </p:nvPicPr>
        <p:blipFill>
          <a:blip r:embed="rId9">
            <a:alphaModFix amt="80378"/>
            <a:extLst/>
          </a:blip>
          <a:stretch>
            <a:fillRect/>
          </a:stretch>
        </p:blipFill>
        <p:spPr>
          <a:xfrm>
            <a:off x="7870523" y="5415645"/>
            <a:ext cx="2475090" cy="19215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Screen Shot 2014-12-07 at 7.31.53 PM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6786990" y="3691456"/>
            <a:ext cx="3644493" cy="1336314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Shape 201"/>
          <p:cNvSpPr>
            <a:spLocks noGrp="1"/>
          </p:cNvSpPr>
          <p:nvPr>
            <p:ph type="sldNum" sz="quarter" idx="2"/>
          </p:nvPr>
        </p:nvSpPr>
        <p:spPr>
          <a:xfrm>
            <a:off x="12188750" y="13010554"/>
            <a:ext cx="268962" cy="3841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2937">
              <a:defRPr sz="1600"/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202" name="Logo-HighFidelity-Line-Gray.png"/>
          <p:cNvPicPr>
            <a:picLocks noChangeAspect="1"/>
          </p:cNvPicPr>
          <p:nvPr/>
        </p:nvPicPr>
        <p:blipFill>
          <a:blip r:embed="rId11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8" cy="1336315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Shape 203"/>
          <p:cNvSpPr/>
          <p:nvPr/>
        </p:nvSpPr>
        <p:spPr>
          <a:xfrm>
            <a:off x="1505028" y="12994943"/>
            <a:ext cx="18141491" cy="1"/>
          </a:xfrm>
          <a:prstGeom prst="line">
            <a:avLst/>
          </a:prstGeom>
          <a:ln w="12700">
            <a:solidFill>
              <a:srgbClr val="B4B4B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/>
        </p:nvSpPr>
        <p:spPr>
          <a:xfrm>
            <a:off x="4947693" y="1591076"/>
            <a:ext cx="14488614" cy="1235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defRPr sz="3600">
                <a:solidFill>
                  <a:srgbClr val="53585F"/>
                </a:solidFill>
              </a:defRPr>
            </a:lvl1pPr>
          </a:lstStyle>
          <a:p>
            <a:r>
              <a:t>578 Alpha users enrolled representing 77 countries, with 4200 users on the waiting list. 9700 sessions logged over the last three months.</a:t>
            </a:r>
          </a:p>
        </p:txBody>
      </p:sp>
      <p:sp>
        <p:nvSpPr>
          <p:cNvPr id="206" name="Shape 206"/>
          <p:cNvSpPr/>
          <p:nvPr/>
        </p:nvSpPr>
        <p:spPr>
          <a:xfrm>
            <a:off x="6102964" y="328144"/>
            <a:ext cx="12178072" cy="1336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821531"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Early Results</a:t>
            </a:r>
          </a:p>
        </p:txBody>
      </p:sp>
      <p:sp>
        <p:nvSpPr>
          <p:cNvPr id="207" name="Shape 207"/>
          <p:cNvSpPr>
            <a:spLocks noGrp="1"/>
          </p:cNvSpPr>
          <p:nvPr>
            <p:ph type="title"/>
          </p:nvPr>
        </p:nvSpPr>
        <p:spPr>
          <a:xfrm>
            <a:off x="5436486" y="8896290"/>
            <a:ext cx="2359242" cy="90742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642937">
              <a:lnSpc>
                <a:spcPct val="120000"/>
              </a:lnSpc>
              <a:defRPr sz="4400" b="1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Thoys</a:t>
            </a:r>
          </a:p>
        </p:txBody>
      </p:sp>
      <p:sp>
        <p:nvSpPr>
          <p:cNvPr id="208" name="Shape 208"/>
          <p:cNvSpPr/>
          <p:nvPr/>
        </p:nvSpPr>
        <p:spPr>
          <a:xfrm>
            <a:off x="6122703" y="9898311"/>
            <a:ext cx="1819325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821531">
              <a:defRPr sz="18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</a:lstStyle>
          <a:p>
            <a:pPr>
              <a:defRPr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>
                <a:latin typeface="Proxima Nova Semibold"/>
                <a:ea typeface="Proxima Nova Semibold"/>
                <a:cs typeface="Proxima Nova Semibold"/>
                <a:sym typeface="Proxima Nova Semibold"/>
              </a:rPr>
              <a:t>Netherlands</a:t>
            </a:r>
          </a:p>
        </p:txBody>
      </p:sp>
      <p:pic>
        <p:nvPicPr>
          <p:cNvPr id="209" name="Screen Shot 2014-11-24 at 9.50.3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28840" y="9115548"/>
            <a:ext cx="1088054" cy="34690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icon_22641.png"/>
          <p:cNvPicPr>
            <a:picLocks noChangeAspect="1"/>
          </p:cNvPicPr>
          <p:nvPr/>
        </p:nvPicPr>
        <p:blipFill>
          <a:blip r:embed="rId3">
            <a:alphaModFix amt="75183"/>
            <a:extLst/>
          </a:blip>
          <a:stretch>
            <a:fillRect/>
          </a:stretch>
        </p:blipFill>
        <p:spPr>
          <a:xfrm>
            <a:off x="5451876" y="9803716"/>
            <a:ext cx="647186" cy="647186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Shape 211"/>
          <p:cNvSpPr/>
          <p:nvPr/>
        </p:nvSpPr>
        <p:spPr>
          <a:xfrm>
            <a:off x="6047419" y="10455321"/>
            <a:ext cx="2423250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821531">
              <a:defRPr sz="1800" b="1">
                <a:solidFill>
                  <a:srgbClr val="53585F"/>
                </a:solidFill>
              </a:defRPr>
            </a:lvl1pPr>
          </a:lstStyle>
          <a:p>
            <a:r>
              <a:t>Time online to date:</a:t>
            </a:r>
          </a:p>
        </p:txBody>
      </p:sp>
      <p:sp>
        <p:nvSpPr>
          <p:cNvPr id="212" name="Shape 212"/>
          <p:cNvSpPr/>
          <p:nvPr/>
        </p:nvSpPr>
        <p:spPr>
          <a:xfrm>
            <a:off x="6049848" y="10676127"/>
            <a:ext cx="1800124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821531">
              <a:lnSpc>
                <a:spcPct val="60000"/>
              </a:lnSpc>
              <a:defRPr sz="4400">
                <a:solidFill>
                  <a:srgbClr val="53585F"/>
                </a:solidFill>
                <a:latin typeface="Proxima Nova Black"/>
                <a:ea typeface="Proxima Nova Black"/>
                <a:cs typeface="Proxima Nova Black"/>
                <a:sym typeface="Proxima Nova Black"/>
              </a:defRPr>
            </a:lvl1pPr>
          </a:lstStyle>
          <a:p>
            <a:r>
              <a:t>97 hrs</a:t>
            </a:r>
          </a:p>
        </p:txBody>
      </p:sp>
      <p:sp>
        <p:nvSpPr>
          <p:cNvPr id="213" name="Shape 213"/>
          <p:cNvSpPr/>
          <p:nvPr/>
        </p:nvSpPr>
        <p:spPr>
          <a:xfrm>
            <a:off x="6082960" y="11637488"/>
            <a:ext cx="2620591" cy="1260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821531">
              <a:defRPr sz="1800">
                <a:solidFill>
                  <a:srgbClr val="53585F"/>
                </a:solidFill>
              </a:defRPr>
            </a:pPr>
            <a:r>
              <a:rPr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Activities:</a:t>
            </a:r>
            <a:r>
              <a:rPr>
                <a:latin typeface="Proxima Nova Semibold"/>
                <a:ea typeface="Proxima Nova Semibold"/>
                <a:cs typeface="Proxima Nova Semibold"/>
                <a:sym typeface="Proxima Nova Semibold"/>
              </a:rPr>
              <a:t> Content creation, open source contributor, runs stack manager</a:t>
            </a:r>
          </a:p>
        </p:txBody>
      </p:sp>
      <p:pic>
        <p:nvPicPr>
          <p:cNvPr id="214" name="icon_2048.png"/>
          <p:cNvPicPr>
            <a:picLocks noChangeAspect="1"/>
          </p:cNvPicPr>
          <p:nvPr/>
        </p:nvPicPr>
        <p:blipFill>
          <a:blip r:embed="rId4">
            <a:alphaModFix amt="65338"/>
            <a:extLst/>
          </a:blip>
          <a:stretch>
            <a:fillRect/>
          </a:stretch>
        </p:blipFill>
        <p:spPr>
          <a:xfrm>
            <a:off x="5525625" y="108303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jud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760029" y="9101613"/>
            <a:ext cx="1531702" cy="3466227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Shape 216"/>
          <p:cNvSpPr/>
          <p:nvPr/>
        </p:nvSpPr>
        <p:spPr>
          <a:xfrm>
            <a:off x="16473474" y="8900362"/>
            <a:ext cx="2096966" cy="974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algn="l" defTabSz="642937">
              <a:lnSpc>
                <a:spcPct val="120000"/>
              </a:lnSpc>
              <a:defRPr sz="4400" b="1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Judas</a:t>
            </a:r>
          </a:p>
        </p:txBody>
      </p:sp>
      <p:sp>
        <p:nvSpPr>
          <p:cNvPr id="217" name="Shape 217"/>
          <p:cNvSpPr/>
          <p:nvPr/>
        </p:nvSpPr>
        <p:spPr>
          <a:xfrm>
            <a:off x="17127281" y="9880452"/>
            <a:ext cx="2096966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821531">
              <a:defRPr sz="18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</a:lstStyle>
          <a:p>
            <a:pPr>
              <a:defRPr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>
                <a:latin typeface="Proxima Nova Semibold"/>
                <a:ea typeface="Proxima Nova Semibold"/>
                <a:cs typeface="Proxima Nova Semibold"/>
                <a:sym typeface="Proxima Nova Semibold"/>
              </a:rPr>
              <a:t>United Kingdom</a:t>
            </a:r>
          </a:p>
        </p:txBody>
      </p:sp>
      <p:sp>
        <p:nvSpPr>
          <p:cNvPr id="218" name="Shape 218"/>
          <p:cNvSpPr/>
          <p:nvPr/>
        </p:nvSpPr>
        <p:spPr>
          <a:xfrm>
            <a:off x="17141295" y="10406101"/>
            <a:ext cx="2456736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821531">
              <a:defRPr sz="18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</a:lstStyle>
          <a:p>
            <a:r>
              <a:t>Time online to date:</a:t>
            </a:r>
          </a:p>
        </p:txBody>
      </p:sp>
      <p:sp>
        <p:nvSpPr>
          <p:cNvPr id="219" name="Shape 219"/>
          <p:cNvSpPr/>
          <p:nvPr/>
        </p:nvSpPr>
        <p:spPr>
          <a:xfrm>
            <a:off x="17143724" y="10676127"/>
            <a:ext cx="2097406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821531">
              <a:lnSpc>
                <a:spcPct val="60000"/>
              </a:lnSpc>
              <a:defRPr sz="4400">
                <a:solidFill>
                  <a:srgbClr val="53585F"/>
                </a:solidFill>
                <a:latin typeface="Proxima Nova Black"/>
                <a:ea typeface="Proxima Nova Black"/>
                <a:cs typeface="Proxima Nova Black"/>
                <a:sym typeface="Proxima Nova Black"/>
              </a:defRPr>
            </a:lvl1pPr>
          </a:lstStyle>
          <a:p>
            <a:r>
              <a:t>421 hrs</a:t>
            </a:r>
          </a:p>
        </p:txBody>
      </p:sp>
      <p:sp>
        <p:nvSpPr>
          <p:cNvPr id="220" name="Shape 220"/>
          <p:cNvSpPr/>
          <p:nvPr/>
        </p:nvSpPr>
        <p:spPr>
          <a:xfrm>
            <a:off x="17157574" y="11436411"/>
            <a:ext cx="2620591" cy="1260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821531">
              <a:defRPr sz="1800">
                <a:solidFill>
                  <a:srgbClr val="53585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  <a:r>
              <a:t>Activities: </a:t>
            </a:r>
            <a:r>
              <a:rPr>
                <a:latin typeface="Proxima Nova Semibold"/>
                <a:ea typeface="Proxima Nova Semibold"/>
                <a:cs typeface="Proxima Nova Semibold"/>
                <a:sym typeface="Proxima Nova Semibold"/>
              </a:rPr>
              <a:t>Content creation (images, live music performances), runs Stack Manager</a:t>
            </a:r>
          </a:p>
        </p:txBody>
      </p:sp>
      <p:pic>
        <p:nvPicPr>
          <p:cNvPr id="221" name="icon_22641.png"/>
          <p:cNvPicPr>
            <a:picLocks noChangeAspect="1"/>
          </p:cNvPicPr>
          <p:nvPr/>
        </p:nvPicPr>
        <p:blipFill>
          <a:blip r:embed="rId3">
            <a:alphaModFix amt="75183"/>
            <a:extLst/>
          </a:blip>
          <a:stretch>
            <a:fillRect/>
          </a:stretch>
        </p:blipFill>
        <p:spPr>
          <a:xfrm>
            <a:off x="16474313" y="9803716"/>
            <a:ext cx="647187" cy="64718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con_2048.png"/>
          <p:cNvPicPr>
            <a:picLocks noChangeAspect="1"/>
          </p:cNvPicPr>
          <p:nvPr/>
        </p:nvPicPr>
        <p:blipFill>
          <a:blip r:embed="rId4">
            <a:alphaModFix amt="65160"/>
            <a:extLst/>
          </a:blip>
          <a:stretch>
            <a:fillRect/>
          </a:stretch>
        </p:blipFill>
        <p:spPr>
          <a:xfrm>
            <a:off x="16565922" y="1082143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ctrlalt 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404428" y="9110241"/>
            <a:ext cx="855183" cy="3475973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Shape 224"/>
          <p:cNvSpPr/>
          <p:nvPr/>
        </p:nvSpPr>
        <p:spPr>
          <a:xfrm>
            <a:off x="10357817" y="8889314"/>
            <a:ext cx="3809703" cy="1336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algn="l" defTabSz="642937">
              <a:lnSpc>
                <a:spcPct val="120000"/>
              </a:lnSpc>
              <a:defRPr sz="4400" b="1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CtrlAltDavid</a:t>
            </a:r>
          </a:p>
        </p:txBody>
      </p:sp>
      <p:sp>
        <p:nvSpPr>
          <p:cNvPr id="225" name="Shape 225"/>
          <p:cNvSpPr/>
          <p:nvPr/>
        </p:nvSpPr>
        <p:spPr>
          <a:xfrm>
            <a:off x="11078701" y="9903494"/>
            <a:ext cx="1788490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821531">
              <a:defRPr sz="18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</a:lstStyle>
          <a:p>
            <a:pPr>
              <a:defRPr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>
                <a:latin typeface="Proxima Nova Semibold"/>
                <a:ea typeface="Proxima Nova Semibold"/>
                <a:cs typeface="Proxima Nova Semibold"/>
                <a:sym typeface="Proxima Nova Semibold"/>
              </a:rPr>
              <a:t>United States</a:t>
            </a:r>
          </a:p>
        </p:txBody>
      </p:sp>
      <p:sp>
        <p:nvSpPr>
          <p:cNvPr id="226" name="Shape 226"/>
          <p:cNvSpPr/>
          <p:nvPr/>
        </p:nvSpPr>
        <p:spPr>
          <a:xfrm>
            <a:off x="11074855" y="10454237"/>
            <a:ext cx="2456736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821531">
              <a:defRPr sz="1800" b="1">
                <a:solidFill>
                  <a:srgbClr val="53585F"/>
                </a:solidFill>
              </a:defRPr>
            </a:lvl1pPr>
          </a:lstStyle>
          <a:p>
            <a:r>
              <a:t>Time online to date:</a:t>
            </a:r>
          </a:p>
        </p:txBody>
      </p:sp>
      <p:sp>
        <p:nvSpPr>
          <p:cNvPr id="227" name="Shape 227"/>
          <p:cNvSpPr/>
          <p:nvPr/>
        </p:nvSpPr>
        <p:spPr>
          <a:xfrm>
            <a:off x="11077284" y="10676127"/>
            <a:ext cx="2042084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821531">
              <a:lnSpc>
                <a:spcPct val="60000"/>
              </a:lnSpc>
              <a:defRPr sz="4400">
                <a:solidFill>
                  <a:srgbClr val="53585F"/>
                </a:solidFill>
                <a:latin typeface="Proxima Nova Black"/>
                <a:ea typeface="Proxima Nova Black"/>
                <a:cs typeface="Proxima Nova Black"/>
                <a:sym typeface="Proxima Nova Black"/>
              </a:defRPr>
            </a:lvl1pPr>
          </a:lstStyle>
          <a:p>
            <a:r>
              <a:t>177 hrs</a:t>
            </a:r>
          </a:p>
        </p:txBody>
      </p:sp>
      <p:sp>
        <p:nvSpPr>
          <p:cNvPr id="228" name="Shape 228"/>
          <p:cNvSpPr/>
          <p:nvPr/>
        </p:nvSpPr>
        <p:spPr>
          <a:xfrm>
            <a:off x="11091134" y="11594477"/>
            <a:ext cx="2424178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821531">
              <a:defRPr sz="1800">
                <a:solidFill>
                  <a:srgbClr val="53585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  <a:r>
              <a:t>Type: </a:t>
            </a:r>
            <a:r>
              <a:rPr>
                <a:latin typeface="Proxima Nova Semibold"/>
                <a:ea typeface="Proxima Nova Semibold"/>
                <a:cs typeface="Proxima Nova Semibold"/>
                <a:sym typeface="Proxima Nova Semibold"/>
              </a:rPr>
              <a:t>Integrator</a:t>
            </a:r>
          </a:p>
        </p:txBody>
      </p:sp>
      <p:pic>
        <p:nvPicPr>
          <p:cNvPr id="229" name="icon_2048.png"/>
          <p:cNvPicPr>
            <a:picLocks noChangeAspect="1"/>
          </p:cNvPicPr>
          <p:nvPr/>
        </p:nvPicPr>
        <p:blipFill>
          <a:blip r:embed="rId4">
            <a:alphaModFix amt="64644"/>
            <a:extLst/>
          </a:blip>
          <a:stretch>
            <a:fillRect/>
          </a:stretch>
        </p:blipFill>
        <p:spPr>
          <a:xfrm>
            <a:off x="10567582" y="1084822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icon_22641.png"/>
          <p:cNvPicPr>
            <a:picLocks noChangeAspect="1"/>
          </p:cNvPicPr>
          <p:nvPr/>
        </p:nvPicPr>
        <p:blipFill>
          <a:blip r:embed="rId3">
            <a:alphaModFix amt="75183"/>
            <a:extLst/>
          </a:blip>
          <a:stretch>
            <a:fillRect/>
          </a:stretch>
        </p:blipFill>
        <p:spPr>
          <a:xfrm>
            <a:off x="10386807" y="9803716"/>
            <a:ext cx="647186" cy="647186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Shape 231"/>
          <p:cNvSpPr>
            <a:spLocks noGrp="1"/>
          </p:cNvSpPr>
          <p:nvPr>
            <p:ph type="sldNum" sz="quarter" idx="2"/>
          </p:nvPr>
        </p:nvSpPr>
        <p:spPr>
          <a:xfrm>
            <a:off x="12178534" y="13010554"/>
            <a:ext cx="275464" cy="3841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2937">
              <a:defRPr sz="1600"/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232" name="hifi-snap-by-Alan_-on-2016-04-27_14-41-51-1.jpg"/>
          <p:cNvPicPr>
            <a:picLocks noChangeAspect="1"/>
          </p:cNvPicPr>
          <p:nvPr/>
        </p:nvPicPr>
        <p:blipFill>
          <a:blip r:embed="rId7">
            <a:extLst/>
          </a:blip>
          <a:srcRect t="18909" b="14782"/>
          <a:stretch>
            <a:fillRect/>
          </a:stretch>
        </p:blipFill>
        <p:spPr>
          <a:xfrm>
            <a:off x="4180106" y="3041315"/>
            <a:ext cx="15585797" cy="53973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Logo-HighFidelity-Line-Gray.png"/>
          <p:cNvPicPr>
            <a:picLocks noChangeAspect="1"/>
          </p:cNvPicPr>
          <p:nvPr/>
        </p:nvPicPr>
        <p:blipFill>
          <a:blip r:embed="rId8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8" cy="1336315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Shape 234"/>
          <p:cNvSpPr/>
          <p:nvPr/>
        </p:nvSpPr>
        <p:spPr>
          <a:xfrm>
            <a:off x="1505028" y="12994943"/>
            <a:ext cx="18141491" cy="1"/>
          </a:xfrm>
          <a:prstGeom prst="line">
            <a:avLst/>
          </a:prstGeom>
          <a:ln w="12700">
            <a:solidFill>
              <a:srgbClr val="B4B4B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Emily-and-hifi-rig-for-website-v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81319" y="3066044"/>
            <a:ext cx="6662066" cy="4507998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Shape 237"/>
          <p:cNvSpPr/>
          <p:nvPr/>
        </p:nvSpPr>
        <p:spPr>
          <a:xfrm>
            <a:off x="7645691" y="4217291"/>
            <a:ext cx="2015709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821531">
              <a:defRPr sz="1800" b="1">
                <a:solidFill>
                  <a:srgbClr val="53585F"/>
                </a:solidFill>
              </a:defRPr>
            </a:lvl1pPr>
          </a:lstStyle>
          <a:p>
            <a:r>
              <a:t>Face tracking support</a:t>
            </a:r>
          </a:p>
        </p:txBody>
      </p:sp>
      <p:sp>
        <p:nvSpPr>
          <p:cNvPr id="238" name="Shape 238"/>
          <p:cNvSpPr/>
          <p:nvPr/>
        </p:nvSpPr>
        <p:spPr>
          <a:xfrm>
            <a:off x="3787210" y="328144"/>
            <a:ext cx="16809580" cy="1336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821531"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1:1 Presence</a:t>
            </a:r>
          </a:p>
        </p:txBody>
      </p:sp>
      <p:sp>
        <p:nvSpPr>
          <p:cNvPr id="239" name="Shape 239"/>
          <p:cNvSpPr/>
          <p:nvPr/>
        </p:nvSpPr>
        <p:spPr>
          <a:xfrm>
            <a:off x="5466044" y="1596974"/>
            <a:ext cx="13451911" cy="1781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defTabSz="821531">
              <a:defRPr sz="3600">
                <a:solidFill>
                  <a:srgbClr val="53585F"/>
                </a:solidFill>
              </a:defRPr>
            </a:pPr>
            <a:r>
              <a:t>“The expressive faces looked incredibly human-like, which adds a whole other dimension to the interaction by invoking emotion.” </a:t>
            </a:r>
          </a:p>
          <a:p>
            <a:pPr defTabSz="821531">
              <a:defRPr sz="3600" i="1">
                <a:solidFill>
                  <a:srgbClr val="53585F"/>
                </a:solidFill>
              </a:defRPr>
            </a:pPr>
            <a:r>
              <a:t>— quoVice News            </a:t>
            </a:r>
          </a:p>
        </p:txBody>
      </p:sp>
      <p:pic>
        <p:nvPicPr>
          <p:cNvPr id="240" name="priovr hand 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9175153">
            <a:off x="16848486" y="2589425"/>
            <a:ext cx="4057902" cy="5837930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Shape 241"/>
          <p:cNvSpPr/>
          <p:nvPr/>
        </p:nvSpPr>
        <p:spPr>
          <a:xfrm>
            <a:off x="14866662" y="4217291"/>
            <a:ext cx="2291991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821531">
              <a:defRPr sz="1800" b="1">
                <a:solidFill>
                  <a:srgbClr val="53585F"/>
                </a:solidFill>
              </a:defRPr>
            </a:lvl1pPr>
          </a:lstStyle>
          <a:p>
            <a:r>
              <a:t>Joint motion capture support</a:t>
            </a:r>
          </a:p>
        </p:txBody>
      </p:sp>
      <p:sp>
        <p:nvSpPr>
          <p:cNvPr id="242" name="Shape 242"/>
          <p:cNvSpPr/>
          <p:nvPr/>
        </p:nvSpPr>
        <p:spPr>
          <a:xfrm>
            <a:off x="9872032" y="7122117"/>
            <a:ext cx="4639936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defRPr sz="1800" b="1">
                <a:solidFill>
                  <a:srgbClr val="53585F"/>
                </a:solidFill>
              </a:defRPr>
            </a:lvl1pPr>
          </a:lstStyle>
          <a:p>
            <a:r>
              <a:t>3D spatialized audio</a:t>
            </a:r>
          </a:p>
        </p:txBody>
      </p:sp>
      <p:pic>
        <p:nvPicPr>
          <p:cNvPr id="243" name="hifi-diagrams-v36-100msecs.png"/>
          <p:cNvPicPr>
            <a:picLocks noChangeAspect="1"/>
          </p:cNvPicPr>
          <p:nvPr/>
        </p:nvPicPr>
        <p:blipFill>
          <a:blip r:embed="rId4">
            <a:extLst/>
          </a:blip>
          <a:srcRect l="1915" t="38693" r="1915" b="21199"/>
          <a:stretch>
            <a:fillRect/>
          </a:stretch>
        </p:blipFill>
        <p:spPr>
          <a:xfrm>
            <a:off x="5366185" y="7657918"/>
            <a:ext cx="13651391" cy="4399407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Shape 244"/>
          <p:cNvSpPr>
            <a:spLocks noGrp="1"/>
          </p:cNvSpPr>
          <p:nvPr>
            <p:ph type="sldNum" sz="quarter" idx="2"/>
          </p:nvPr>
        </p:nvSpPr>
        <p:spPr>
          <a:xfrm>
            <a:off x="12224938" y="13010554"/>
            <a:ext cx="275667" cy="3841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2937">
              <a:defRPr sz="1600"/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245" name="Logo-HighFidelity-Line-Gray.png"/>
          <p:cNvPicPr>
            <a:picLocks noChangeAspect="1"/>
          </p:cNvPicPr>
          <p:nvPr/>
        </p:nvPicPr>
        <p:blipFill>
          <a:blip r:embed="rId5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8" cy="1336315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Shape 246"/>
          <p:cNvSpPr/>
          <p:nvPr/>
        </p:nvSpPr>
        <p:spPr>
          <a:xfrm>
            <a:off x="1505028" y="12994943"/>
            <a:ext cx="18141491" cy="1"/>
          </a:xfrm>
          <a:prstGeom prst="line">
            <a:avLst/>
          </a:prstGeom>
          <a:ln w="12700">
            <a:solidFill>
              <a:srgbClr val="B4B4B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/>
          </p:cNvSpPr>
          <p:nvPr>
            <p:ph type="sldNum" sz="quarter" idx="2"/>
          </p:nvPr>
        </p:nvSpPr>
        <p:spPr>
          <a:xfrm>
            <a:off x="12033337" y="23416616"/>
            <a:ext cx="299467" cy="4730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249" name="Shape 249"/>
          <p:cNvSpPr/>
          <p:nvPr/>
        </p:nvSpPr>
        <p:spPr>
          <a:xfrm>
            <a:off x="6494576" y="2493168"/>
            <a:ext cx="11394849" cy="688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defRPr sz="3600">
                <a:solidFill>
                  <a:srgbClr val="53585F"/>
                </a:solidFill>
              </a:defRPr>
            </a:lvl1pPr>
          </a:lstStyle>
          <a:p>
            <a:r>
              <a:t>Easily import objects from libraries in standard formats</a:t>
            </a:r>
          </a:p>
        </p:txBody>
      </p:sp>
      <p:pic>
        <p:nvPicPr>
          <p:cNvPr id="250" name="aeb2f866befca11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367348" y="16624323"/>
            <a:ext cx="9739877" cy="5472021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Shape 251"/>
          <p:cNvSpPr/>
          <p:nvPr/>
        </p:nvSpPr>
        <p:spPr>
          <a:xfrm>
            <a:off x="10923701" y="21889616"/>
            <a:ext cx="5938740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821531">
              <a:defRPr sz="18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</a:lstStyle>
          <a:p>
            <a:r>
              <a:t>Edit terrain (screenshot of terrain editor being used)</a:t>
            </a:r>
          </a:p>
        </p:txBody>
      </p:sp>
      <p:pic>
        <p:nvPicPr>
          <p:cNvPr id="252" name="Screen Shot 2014-11-20 at 4.51.44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751735" y="14479587"/>
            <a:ext cx="10304327" cy="6163603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Shape 253"/>
          <p:cNvSpPr/>
          <p:nvPr/>
        </p:nvSpPr>
        <p:spPr>
          <a:xfrm>
            <a:off x="24276559" y="14237282"/>
            <a:ext cx="2339169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821531">
              <a:defRPr sz="18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</a:lstStyle>
          <a:p>
            <a:r>
              <a:t>Import models</a:t>
            </a:r>
          </a:p>
        </p:txBody>
      </p:sp>
      <p:pic>
        <p:nvPicPr>
          <p:cNvPr id="254" name="Screen Shot 2014-11-20 at 1.59.20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1716975" y="15428565"/>
            <a:ext cx="1700696" cy="944832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Shape 255"/>
          <p:cNvSpPr/>
          <p:nvPr/>
        </p:nvSpPr>
        <p:spPr>
          <a:xfrm>
            <a:off x="10588310" y="4638721"/>
            <a:ext cx="4179640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821531">
              <a:defRPr sz="1800" b="1">
                <a:solidFill>
                  <a:srgbClr val="53585F"/>
                </a:solidFill>
              </a:defRPr>
            </a:lvl1pPr>
          </a:lstStyle>
          <a:p>
            <a:r>
              <a:t>Step 3: Place with precision &amp; ease</a:t>
            </a:r>
          </a:p>
        </p:txBody>
      </p:sp>
      <p:sp>
        <p:nvSpPr>
          <p:cNvPr id="256" name="Shape 256"/>
          <p:cNvSpPr/>
          <p:nvPr/>
        </p:nvSpPr>
        <p:spPr>
          <a:xfrm>
            <a:off x="3749996" y="4638721"/>
            <a:ext cx="2833325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821531">
              <a:defRPr sz="1800" b="1">
                <a:solidFill>
                  <a:srgbClr val="53585F"/>
                </a:solidFill>
              </a:defRPr>
            </a:lvl1pPr>
          </a:lstStyle>
          <a:p>
            <a:r>
              <a:t>Step 1: Import objects</a:t>
            </a:r>
          </a:p>
        </p:txBody>
      </p:sp>
      <p:sp>
        <p:nvSpPr>
          <p:cNvPr id="257" name="Shape 257"/>
          <p:cNvSpPr/>
          <p:nvPr/>
        </p:nvSpPr>
        <p:spPr>
          <a:xfrm>
            <a:off x="3749996" y="7889127"/>
            <a:ext cx="2833325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821531">
              <a:defRPr sz="1800" b="1">
                <a:solidFill>
                  <a:srgbClr val="53585F"/>
                </a:solidFill>
              </a:defRPr>
            </a:lvl1pPr>
          </a:lstStyle>
          <a:p>
            <a:r>
              <a:t>Step 2: Import avatars</a:t>
            </a:r>
          </a:p>
        </p:txBody>
      </p:sp>
      <p:pic>
        <p:nvPicPr>
          <p:cNvPr id="258" name="chair placement-enhanced.jpeg"/>
          <p:cNvPicPr>
            <a:picLocks noChangeAspect="1"/>
          </p:cNvPicPr>
          <p:nvPr/>
        </p:nvPicPr>
        <p:blipFill>
          <a:blip r:embed="rId5">
            <a:extLst/>
          </a:blip>
          <a:srcRect l="483" t="8012" r="6845" b="2411"/>
          <a:stretch>
            <a:fillRect/>
          </a:stretch>
        </p:blipFill>
        <p:spPr>
          <a:xfrm>
            <a:off x="10661669" y="5094138"/>
            <a:ext cx="10043702" cy="606762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1" name="Group 261"/>
          <p:cNvGrpSpPr/>
          <p:nvPr/>
        </p:nvGrpSpPr>
        <p:grpSpPr>
          <a:xfrm>
            <a:off x="3796431" y="8338164"/>
            <a:ext cx="6585417" cy="2832875"/>
            <a:chOff x="2302611" y="0"/>
            <a:chExt cx="6585415" cy="2832874"/>
          </a:xfrm>
        </p:grpSpPr>
        <p:pic>
          <p:nvPicPr>
            <p:cNvPr id="259" name="knight.jpg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6917" t="18879" r="22262"/>
            <a:stretch>
              <a:fillRect/>
            </a:stretch>
          </p:blipFill>
          <p:spPr>
            <a:xfrm>
              <a:off x="4931182" y="139"/>
              <a:ext cx="3956846" cy="28327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0" name="knight mixamo.png"/>
            <p:cNvPicPr>
              <a:picLocks noChangeAspect="1"/>
            </p:cNvPicPr>
            <p:nvPr/>
          </p:nvPicPr>
          <p:blipFill>
            <a:blip r:embed="rId7">
              <a:extLst/>
            </a:blip>
            <a:srcRect l="4909" r="46161" b="7113"/>
            <a:stretch>
              <a:fillRect/>
            </a:stretch>
          </p:blipFill>
          <p:spPr>
            <a:xfrm>
              <a:off x="2302611" y="0"/>
              <a:ext cx="2574956" cy="28284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64" name="Group 264"/>
          <p:cNvGrpSpPr/>
          <p:nvPr/>
        </p:nvGrpSpPr>
        <p:grpSpPr>
          <a:xfrm>
            <a:off x="3815152" y="5096154"/>
            <a:ext cx="6547975" cy="2833128"/>
            <a:chOff x="858112" y="0"/>
            <a:chExt cx="6547974" cy="2833127"/>
          </a:xfrm>
        </p:grpSpPr>
        <p:pic>
          <p:nvPicPr>
            <p:cNvPr id="262" name="gg bridge with ryan.png"/>
            <p:cNvPicPr>
              <a:picLocks noChangeAspect="1"/>
            </p:cNvPicPr>
            <p:nvPr/>
          </p:nvPicPr>
          <p:blipFill>
            <a:blip r:embed="rId8">
              <a:extLst/>
            </a:blip>
            <a:srcRect t="3694" r="15829"/>
            <a:stretch>
              <a:fillRect/>
            </a:stretch>
          </p:blipFill>
          <p:spPr>
            <a:xfrm>
              <a:off x="3444288" y="0"/>
              <a:ext cx="3961800" cy="28331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3" name="Screen Shot 2014-11-21 at 12.18.31 PM.png"/>
            <p:cNvPicPr>
              <a:picLocks noChangeAspect="1"/>
            </p:cNvPicPr>
            <p:nvPr/>
          </p:nvPicPr>
          <p:blipFill>
            <a:blip r:embed="rId9">
              <a:extLst/>
            </a:blip>
            <a:srcRect l="5016" t="7582" r="33569"/>
            <a:stretch>
              <a:fillRect/>
            </a:stretch>
          </p:blipFill>
          <p:spPr>
            <a:xfrm>
              <a:off x="858112" y="0"/>
              <a:ext cx="2524572" cy="2738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65" name="Shape 265"/>
          <p:cNvSpPr/>
          <p:nvPr/>
        </p:nvSpPr>
        <p:spPr>
          <a:xfrm>
            <a:off x="5496652" y="1344144"/>
            <a:ext cx="14362956" cy="2613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821531"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Collaborative Content Creation</a:t>
            </a:r>
          </a:p>
        </p:txBody>
      </p:sp>
      <p:sp>
        <p:nvSpPr>
          <p:cNvPr id="266" name="Shape 266"/>
          <p:cNvSpPr/>
          <p:nvPr/>
        </p:nvSpPr>
        <p:spPr>
          <a:xfrm>
            <a:off x="12052958" y="13010554"/>
            <a:ext cx="260224" cy="384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/>
          <a:p>
            <a:pPr defTabSz="821531">
              <a:defRPr sz="1600">
                <a:solidFill>
                  <a:srgbClr val="A6AAA9"/>
                </a:solidFill>
              </a:defRPr>
            </a:pPr>
            <a:fld id="{86CB4B4D-7CA3-9044-876B-883B54F8677D}" type="slidenum">
              <a:t>7</a:t>
            </a:fld>
            <a:r>
              <a:t>￼</a:t>
            </a:r>
          </a:p>
        </p:txBody>
      </p:sp>
      <p:pic>
        <p:nvPicPr>
          <p:cNvPr id="267" name="Logo-HighFidelity-Line-Gray.png"/>
          <p:cNvPicPr>
            <a:picLocks noChangeAspect="1"/>
          </p:cNvPicPr>
          <p:nvPr/>
        </p:nvPicPr>
        <p:blipFill>
          <a:blip r:embed="rId10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8" cy="1336315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Shape 268"/>
          <p:cNvSpPr/>
          <p:nvPr/>
        </p:nvSpPr>
        <p:spPr>
          <a:xfrm>
            <a:off x="1505028" y="12994943"/>
            <a:ext cx="18141491" cy="1"/>
          </a:xfrm>
          <a:prstGeom prst="line">
            <a:avLst/>
          </a:prstGeom>
          <a:ln w="12700">
            <a:solidFill>
              <a:srgbClr val="B4B4B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/>
          <p:nvPr/>
        </p:nvSpPr>
        <p:spPr>
          <a:xfrm>
            <a:off x="3566503" y="14817327"/>
            <a:ext cx="22380576" cy="6238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Time zone: PST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Could not find JSON config file at "/Users/grayson/Library/Preferences/High Fidelity/domain-server/config.json"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AccountManager URL for authenticated requests has been changed to https://data.highfidelity.io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Setting up LimitedNodeList and assignments.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Inserting assignment UUID: {10bd91c4-4cdc-4385-8f32-f3e9576889e4}, Type: 0 to static assignment hash.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Inserting assignment UUID: {d69e80c2-a6d8-4418-909a-e54cd70535a9}, Type: 1 to static assignment hash.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Inserting assignment UUID: {909636d2-77d3-424e-88ab-df8f7c401e06}, Type: 3 to static assignment hash.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Inserting assignment UUID: {c5b48082-76df-4928-8cb6-9f1d397783ad}, Type: 4 to static assignment hash.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Inserting assignment UUID: {726a7fc7-619d-4ffd-b25d-7b29d0d27d37}, Type: 5 to static assignment hash.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Inserting assignment UUID: {96d82d3f-850c-449e-9399-8b5fa97dc2b7}, Type: 6 to static assignment hash.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Asynchronously looking up IP address for hostname "stun.highfidelity.io" - lookup ID is 1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NodeList socket is listening on 40102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Changed socket "send" buffer size from 9216 to 1048576 bytes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Changed socket "receive" buffer size from 196724 to 1048576 bytes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Local socket is 10.0.0.154:40102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Reset UUID for assignment - UUID: {c67a659e-b2cd-4ee3-abb7-436640342a29}, Type: 4 - and added to queue. Old UUID was "c5b48082-76df-4928-8cb6-9f1d397783ad"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Reset UUID for assignment - UUID: {7e8c9551-0c77-41d3-a711-ea6e325a7a33}, Type: 3 - and added to queue. Old UUID was "909636d2-77d3-424e-88ab-df8f7c401e06"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Reset UUID for assignment - UUID: {61be1a4a-676a-4985-836a-76149bb5ce26}, Type: 1 - and added to queue. Old UUID was "d69e80c2-a6d8-4418-909a-e54cd70535a9"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Reset UUID for assignment - UUID: {1d9053ba-b418-4175-88e8-a4b1fbc30ff5}, Type: 6 - and added to queue. Old UUID was "96d82d3f-850c-449e-9399-8b5fa97dc2b7"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Reset UUID for assignment - UUID: {e5f78928-c753-4486-8ed5-14de06a3c96b}, Type: 0 - and added to queue. Old UUID was "10bd91c4-4cdc-4385-8f32-f3e9576889e4"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Reset UUID for assignment - UUID: {10d3d6f6-f531-4eb4-a528-51e9e27a38ae}, Type: 5 - and added to queue. Old UUID was "726a7fc7-619d-4ffd-b25d-7b29d0d27d37"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A domain-server feature that requires authentication is enabled but no access token is present. Set an access token via the web interface, in your user or master config at keypath metaverse.access_token or in your ENV at key DOMAIN_SERVER_ACCESS_TOKEN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Cannot setup domain-server automatic networking without an access token.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Please add an access token to your config file or via the web interface.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15:45:18] QHostInfo lookup result for "stun.highfidelity.io" with lookup ID 1 is "54.215.251.124"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15:45:19] Received a request for assignment type 7 from 127.0.0.1:49702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15:45:19] Deploying assignment - UUID: {c67a659e-b2cd-4ee3-abb7-436640342a29}, Type: 4 - to 127.0.0.1:49702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15:45:20] Received a request for assignment type 7 from 127.0.0.1:49702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15:45:20] Deploying assignment - UUID: {7e8c9551-0c77-41d3-a711-ea6e325a7a33}, Type: 3 - to 127.0.0.1:49702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15:45:22] Assignment deployed with "d4bd1a5a-a327-479a-833a-c31be2817e53" matches unfulfilled assignment "7e8c9551-0c77-41d3-a711-ea6e325a7a33"</a:t>
            </a:r>
          </a:p>
          <a:p>
            <a:pPr algn="l" defTabSz="821531">
              <a:defRPr sz="1400">
                <a:solidFill>
                  <a:srgbClr val="53585F"/>
                </a:solidFill>
                <a:latin typeface="Inconsolata"/>
                <a:ea typeface="Inconsolata"/>
                <a:cs typeface="Inconsolata"/>
                <a:sym typeface="Inconsolata"/>
              </a:defRPr>
            </a:pPr>
            <a:r>
              <a:t>[DEBUG] [11/20 15:45:22] Added "Voxel Server" (V) {23f717c4-d1de-46df-a461-63d10f6b3bad} 204.28.125.82:49702 / 10.0.0.154:49702 </a:t>
            </a:r>
          </a:p>
        </p:txBody>
      </p:sp>
      <p:pic>
        <p:nvPicPr>
          <p:cNvPr id="271" name="Screen Shot 2014-11-20 at 3.45.21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803204" y="14757843"/>
            <a:ext cx="8806068" cy="4511085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Shape 272"/>
          <p:cNvSpPr/>
          <p:nvPr/>
        </p:nvSpPr>
        <p:spPr>
          <a:xfrm>
            <a:off x="7404409" y="7445876"/>
            <a:ext cx="3610666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642937">
              <a:defRPr sz="1800" b="1">
                <a:solidFill>
                  <a:srgbClr val="323333"/>
                </a:solidFill>
              </a:defRPr>
            </a:lvl1pPr>
          </a:lstStyle>
          <a:p>
            <a:r>
              <a:t>Self-installing Stack Manager</a:t>
            </a:r>
          </a:p>
        </p:txBody>
      </p:sp>
      <p:sp>
        <p:nvSpPr>
          <p:cNvPr id="273" name="Shape 273"/>
          <p:cNvSpPr/>
          <p:nvPr/>
        </p:nvSpPr>
        <p:spPr>
          <a:xfrm>
            <a:off x="14338688" y="7445876"/>
            <a:ext cx="3094545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642937">
              <a:defRPr sz="1800" b="1">
                <a:solidFill>
                  <a:srgbClr val="323333"/>
                </a:solidFill>
              </a:defRPr>
            </a:lvl1pPr>
          </a:lstStyle>
          <a:p>
            <a:r>
              <a:t>Domain control panels</a:t>
            </a:r>
          </a:p>
        </p:txBody>
      </p:sp>
      <p:sp>
        <p:nvSpPr>
          <p:cNvPr id="274" name="Shape 274"/>
          <p:cNvSpPr/>
          <p:nvPr/>
        </p:nvSpPr>
        <p:spPr>
          <a:xfrm>
            <a:off x="9646905" y="12342085"/>
            <a:ext cx="5591416" cy="42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642937">
              <a:defRPr sz="1800" b="1">
                <a:solidFill>
                  <a:srgbClr val="323333"/>
                </a:solidFill>
              </a:defRPr>
            </a:lvl1pPr>
          </a:lstStyle>
          <a:p>
            <a:r>
              <a:t>Hifi’s lobby makes these domains discoverable</a:t>
            </a:r>
          </a:p>
        </p:txBody>
      </p:sp>
      <p:pic>
        <p:nvPicPr>
          <p:cNvPr id="275" name="Screen Shot 2014-11-21 at 11.13.52 AM.png"/>
          <p:cNvPicPr>
            <a:picLocks noChangeAspect="1"/>
          </p:cNvPicPr>
          <p:nvPr/>
        </p:nvPicPr>
        <p:blipFill>
          <a:blip r:embed="rId3">
            <a:extLst/>
          </a:blip>
          <a:srcRect b="15628"/>
          <a:stretch>
            <a:fillRect/>
          </a:stretch>
        </p:blipFill>
        <p:spPr>
          <a:xfrm>
            <a:off x="4980236" y="3156743"/>
            <a:ext cx="7579819" cy="4177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Screen Shot 2014-11-21 at 12.23.48 PM.png"/>
          <p:cNvPicPr>
            <a:picLocks noChangeAspect="1"/>
          </p:cNvPicPr>
          <p:nvPr/>
        </p:nvPicPr>
        <p:blipFill>
          <a:blip r:embed="rId4">
            <a:extLst/>
          </a:blip>
          <a:srcRect b="36333"/>
          <a:stretch>
            <a:fillRect/>
          </a:stretch>
        </p:blipFill>
        <p:spPr>
          <a:xfrm>
            <a:off x="12359027" y="3069012"/>
            <a:ext cx="7044894" cy="427429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Screen Shot 2014-11-21 at 2.33.25 PM-enhanced.jpeg"/>
          <p:cNvPicPr>
            <a:picLocks noChangeAspect="1"/>
          </p:cNvPicPr>
          <p:nvPr/>
        </p:nvPicPr>
        <p:blipFill>
          <a:blip r:embed="rId5">
            <a:extLst/>
          </a:blip>
          <a:srcRect t="33573" b="1034"/>
          <a:stretch>
            <a:fillRect/>
          </a:stretch>
        </p:blipFill>
        <p:spPr>
          <a:xfrm>
            <a:off x="7524408" y="8413987"/>
            <a:ext cx="9335184" cy="3815276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Shape 278"/>
          <p:cNvSpPr/>
          <p:nvPr/>
        </p:nvSpPr>
        <p:spPr>
          <a:xfrm>
            <a:off x="7383230" y="1735935"/>
            <a:ext cx="9617539" cy="1235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defRPr sz="3600">
                <a:solidFill>
                  <a:srgbClr val="53585F"/>
                </a:solidFill>
              </a:defRPr>
            </a:lvl1pPr>
          </a:lstStyle>
          <a:p>
            <a:r>
              <a:t>Hifi users can download Stack Manager and run their own server a la Minecraft</a:t>
            </a:r>
          </a:p>
        </p:txBody>
      </p:sp>
      <p:sp>
        <p:nvSpPr>
          <p:cNvPr id="279" name="Shape 279"/>
          <p:cNvSpPr/>
          <p:nvPr/>
        </p:nvSpPr>
        <p:spPr>
          <a:xfrm>
            <a:off x="6102964" y="455144"/>
            <a:ext cx="12178072" cy="1336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821531"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User Operated Domains</a:t>
            </a:r>
          </a:p>
        </p:txBody>
      </p:sp>
      <p:sp>
        <p:nvSpPr>
          <p:cNvPr id="280" name="Shape 280"/>
          <p:cNvSpPr>
            <a:spLocks noGrp="1"/>
          </p:cNvSpPr>
          <p:nvPr>
            <p:ph type="sldNum" sz="quarter" idx="2"/>
          </p:nvPr>
        </p:nvSpPr>
        <p:spPr>
          <a:xfrm>
            <a:off x="12268780" y="13137554"/>
            <a:ext cx="273838" cy="3841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2937">
              <a:defRPr sz="1600"/>
            </a:lvl1pPr>
          </a:lstStyle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281" name="Logo-HighFidelity-Line-Gray.png"/>
          <p:cNvPicPr>
            <a:picLocks noChangeAspect="1"/>
          </p:cNvPicPr>
          <p:nvPr/>
        </p:nvPicPr>
        <p:blipFill>
          <a:blip r:embed="rId6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8" cy="1336315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Shape 282"/>
          <p:cNvSpPr/>
          <p:nvPr/>
        </p:nvSpPr>
        <p:spPr>
          <a:xfrm>
            <a:off x="1505028" y="12994943"/>
            <a:ext cx="18141491" cy="1"/>
          </a:xfrm>
          <a:prstGeom prst="line">
            <a:avLst/>
          </a:prstGeom>
          <a:ln w="12700">
            <a:solidFill>
              <a:srgbClr val="B4B4B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/>
          <p:nvPr/>
        </p:nvSpPr>
        <p:spPr>
          <a:xfrm>
            <a:off x="5964828" y="1498798"/>
            <a:ext cx="12454344" cy="1235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defRPr sz="3600">
                <a:solidFill>
                  <a:srgbClr val="53585F"/>
                </a:solidFill>
              </a:defRPr>
            </a:lvl1pPr>
          </a:lstStyle>
          <a:p>
            <a:r>
              <a:t>With one click, users can stream content to one another and share computing resources, enabling infinite scalability.</a:t>
            </a:r>
          </a:p>
        </p:txBody>
      </p:sp>
      <p:pic>
        <p:nvPicPr>
          <p:cNvPr id="285" name="hifi-snap-by-G-on-2014-12-02_11-14-12@2183-72_1898-73_3661-85-enhance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74498" y="19248981"/>
            <a:ext cx="3226135" cy="181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hifi-snap-by-G-on-2014-12-02_10-43-41@661-434_14-7904_712-2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46586" y="15056997"/>
            <a:ext cx="3216988" cy="18095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hifi-snap-by-G-on-2014-12-02_10-38-27@362-695_4-183_129-455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783908" y="19251553"/>
            <a:ext cx="3216988" cy="18095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hifi-snap-by-G-on-2014-12-02_10-32-29@578-649_14-2793_1524-91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284946" y="15056997"/>
            <a:ext cx="3216987" cy="1809556"/>
          </a:xfrm>
          <a:prstGeom prst="rect">
            <a:avLst/>
          </a:prstGeom>
          <a:ln w="12700">
            <a:miter lim="400000"/>
          </a:ln>
        </p:spPr>
      </p:pic>
      <p:sp>
        <p:nvSpPr>
          <p:cNvPr id="289" name="Shape 289"/>
          <p:cNvSpPr/>
          <p:nvPr/>
        </p:nvSpPr>
        <p:spPr>
          <a:xfrm flipH="1">
            <a:off x="7784599" y="15952532"/>
            <a:ext cx="1952696" cy="1"/>
          </a:xfrm>
          <a:prstGeom prst="line">
            <a:avLst/>
          </a:prstGeom>
          <a:ln w="25400">
            <a:solidFill>
              <a:srgbClr val="000000">
                <a:alpha val="65054"/>
              </a:srgb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 defTabSz="821531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90" name="Shape 290"/>
          <p:cNvSpPr/>
          <p:nvPr/>
        </p:nvSpPr>
        <p:spPr>
          <a:xfrm>
            <a:off x="10456981" y="14306810"/>
            <a:ext cx="3005695" cy="3005695"/>
          </a:xfrm>
          <a:prstGeom prst="ellipse">
            <a:avLst/>
          </a:prstGeom>
          <a:ln w="12700">
            <a:solidFill>
              <a:srgbClr val="53585F"/>
            </a:solidFill>
            <a:custDash>
              <a:ds d="100000" sp="200000"/>
            </a:custDash>
          </a:ln>
        </p:spPr>
        <p:txBody>
          <a:bodyPr lIns="71437" tIns="71437" rIns="71437" bIns="71437" anchor="ctr"/>
          <a:lstStyle/>
          <a:p>
            <a:pPr defTabSz="821531"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91" name="Shape 291"/>
          <p:cNvSpPr/>
          <p:nvPr/>
        </p:nvSpPr>
        <p:spPr>
          <a:xfrm>
            <a:off x="13459357" y="17687806"/>
            <a:ext cx="1374813" cy="1374813"/>
          </a:xfrm>
          <a:prstGeom prst="line">
            <a:avLst/>
          </a:prstGeom>
          <a:ln w="25400">
            <a:solidFill>
              <a:srgbClr val="000000">
                <a:alpha val="65054"/>
              </a:srgb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 defTabSz="821531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92" name="Shape 292"/>
          <p:cNvSpPr/>
          <p:nvPr/>
        </p:nvSpPr>
        <p:spPr>
          <a:xfrm>
            <a:off x="14110883" y="15956965"/>
            <a:ext cx="1952696" cy="1"/>
          </a:xfrm>
          <a:prstGeom prst="line">
            <a:avLst/>
          </a:prstGeom>
          <a:ln w="25400">
            <a:solidFill>
              <a:srgbClr val="000000">
                <a:alpha val="65054"/>
              </a:srgb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 defTabSz="821531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93" name="Shape 293"/>
          <p:cNvSpPr/>
          <p:nvPr/>
        </p:nvSpPr>
        <p:spPr>
          <a:xfrm>
            <a:off x="12838949" y="15268700"/>
            <a:ext cx="1050565" cy="113266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294" name="icon_11319.png"/>
          <p:cNvPicPr>
            <a:picLocks noChangeAspect="1"/>
          </p:cNvPicPr>
          <p:nvPr/>
        </p:nvPicPr>
        <p:blipFill>
          <a:blip r:embed="rId6">
            <a:alphaModFix amt="65269"/>
            <a:extLst/>
          </a:blip>
          <a:stretch>
            <a:fillRect/>
          </a:stretch>
        </p:blipFill>
        <p:spPr>
          <a:xfrm>
            <a:off x="12916846" y="15214722"/>
            <a:ext cx="1189870" cy="118987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7" name="Group 297"/>
          <p:cNvGrpSpPr/>
          <p:nvPr/>
        </p:nvGrpSpPr>
        <p:grpSpPr>
          <a:xfrm>
            <a:off x="10535010" y="16861724"/>
            <a:ext cx="1050565" cy="992496"/>
            <a:chOff x="0" y="0"/>
            <a:chExt cx="1050563" cy="992495"/>
          </a:xfrm>
        </p:grpSpPr>
        <p:sp>
          <p:nvSpPr>
            <p:cNvPr id="295" name="Shape 295"/>
            <p:cNvSpPr/>
            <p:nvPr/>
          </p:nvSpPr>
          <p:spPr>
            <a:xfrm>
              <a:off x="0" y="0"/>
              <a:ext cx="1048468" cy="94993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pic>
          <p:nvPicPr>
            <p:cNvPr id="296" name="icon_3633.png"/>
            <p:cNvPicPr>
              <a:picLocks noChangeAspect="1"/>
            </p:cNvPicPr>
            <p:nvPr/>
          </p:nvPicPr>
          <p:blipFill>
            <a:blip r:embed="rId7">
              <a:alphaModFix amt="65269"/>
              <a:extLst/>
            </a:blip>
            <a:stretch>
              <a:fillRect/>
            </a:stretch>
          </p:blipFill>
          <p:spPr>
            <a:xfrm>
              <a:off x="58068" y="0"/>
              <a:ext cx="992496" cy="9924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98" name="Shape 298"/>
          <p:cNvSpPr/>
          <p:nvPr/>
        </p:nvSpPr>
        <p:spPr>
          <a:xfrm>
            <a:off x="12376961" y="16806429"/>
            <a:ext cx="1058145" cy="85677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299" name="icon_17798.png"/>
          <p:cNvPicPr>
            <a:picLocks noChangeAspect="1"/>
          </p:cNvPicPr>
          <p:nvPr/>
        </p:nvPicPr>
        <p:blipFill>
          <a:blip r:embed="rId8">
            <a:alphaModFix amt="65269"/>
            <a:extLst/>
          </a:blip>
          <a:stretch>
            <a:fillRect/>
          </a:stretch>
        </p:blipFill>
        <p:spPr>
          <a:xfrm>
            <a:off x="12380901" y="16727396"/>
            <a:ext cx="1050565" cy="1050565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Shape 300"/>
          <p:cNvSpPr/>
          <p:nvPr/>
        </p:nvSpPr>
        <p:spPr>
          <a:xfrm>
            <a:off x="9958171" y="15509353"/>
            <a:ext cx="1050565" cy="85064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301" name="icon_17798.png"/>
          <p:cNvPicPr>
            <a:picLocks noChangeAspect="1"/>
          </p:cNvPicPr>
          <p:nvPr/>
        </p:nvPicPr>
        <p:blipFill>
          <a:blip r:embed="rId8">
            <a:alphaModFix amt="65269"/>
            <a:extLst/>
          </a:blip>
          <a:stretch>
            <a:fillRect/>
          </a:stretch>
        </p:blipFill>
        <p:spPr>
          <a:xfrm>
            <a:off x="10025968" y="15494896"/>
            <a:ext cx="915272" cy="91527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con_9062.png"/>
          <p:cNvPicPr>
            <a:picLocks noChangeAspect="1"/>
          </p:cNvPicPr>
          <p:nvPr/>
        </p:nvPicPr>
        <p:blipFill>
          <a:blip r:embed="rId9">
            <a:alphaModFix amt="80094"/>
            <a:extLst/>
          </a:blip>
          <a:stretch>
            <a:fillRect/>
          </a:stretch>
        </p:blipFill>
        <p:spPr>
          <a:xfrm>
            <a:off x="11217547" y="15067377"/>
            <a:ext cx="1484562" cy="148456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5" name="Group 305"/>
          <p:cNvGrpSpPr/>
          <p:nvPr/>
        </p:nvGrpSpPr>
        <p:grpSpPr>
          <a:xfrm>
            <a:off x="8186921" y="15360722"/>
            <a:ext cx="1147903" cy="1147903"/>
            <a:chOff x="0" y="0"/>
            <a:chExt cx="1147902" cy="1147902"/>
          </a:xfrm>
        </p:grpSpPr>
        <p:sp>
          <p:nvSpPr>
            <p:cNvPr id="303" name="Shape 303"/>
            <p:cNvSpPr/>
            <p:nvPr/>
          </p:nvSpPr>
          <p:spPr>
            <a:xfrm>
              <a:off x="0" y="0"/>
              <a:ext cx="1147903" cy="114790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pic>
          <p:nvPicPr>
            <p:cNvPr id="304" name="hifi-stack-manager-icon-v1.png"/>
            <p:cNvPicPr>
              <a:picLocks noChangeAspect="1"/>
            </p:cNvPicPr>
            <p:nvPr/>
          </p:nvPicPr>
          <p:blipFill>
            <a:blip r:embed="rId10">
              <a:extLst/>
            </a:blip>
            <a:srcRect/>
            <a:stretch>
              <a:fillRect/>
            </a:stretch>
          </p:blipFill>
          <p:spPr>
            <a:xfrm>
              <a:off x="25477" y="25477"/>
              <a:ext cx="1096948" cy="10969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08" name="Group 308"/>
          <p:cNvGrpSpPr/>
          <p:nvPr/>
        </p:nvGrpSpPr>
        <p:grpSpPr>
          <a:xfrm>
            <a:off x="13566498" y="17794946"/>
            <a:ext cx="1147903" cy="1147903"/>
            <a:chOff x="0" y="0"/>
            <a:chExt cx="1147902" cy="1147902"/>
          </a:xfrm>
        </p:grpSpPr>
        <p:sp>
          <p:nvSpPr>
            <p:cNvPr id="306" name="Shape 306"/>
            <p:cNvSpPr/>
            <p:nvPr/>
          </p:nvSpPr>
          <p:spPr>
            <a:xfrm>
              <a:off x="0" y="0"/>
              <a:ext cx="1147903" cy="114790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pic>
          <p:nvPicPr>
            <p:cNvPr id="307" name="hifi-stack-manager-icon-v1.png"/>
            <p:cNvPicPr>
              <a:picLocks noChangeAspect="1"/>
            </p:cNvPicPr>
            <p:nvPr/>
          </p:nvPicPr>
          <p:blipFill>
            <a:blip r:embed="rId10">
              <a:extLst/>
            </a:blip>
            <a:srcRect/>
            <a:stretch>
              <a:fillRect/>
            </a:stretch>
          </p:blipFill>
          <p:spPr>
            <a:xfrm>
              <a:off x="25477" y="25477"/>
              <a:ext cx="1096948" cy="10969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11" name="Group 311"/>
          <p:cNvGrpSpPr/>
          <p:nvPr/>
        </p:nvGrpSpPr>
        <p:grpSpPr>
          <a:xfrm>
            <a:off x="14513279" y="15383014"/>
            <a:ext cx="1147903" cy="1147903"/>
            <a:chOff x="0" y="0"/>
            <a:chExt cx="1147902" cy="1147902"/>
          </a:xfrm>
        </p:grpSpPr>
        <p:sp>
          <p:nvSpPr>
            <p:cNvPr id="309" name="Shape 309"/>
            <p:cNvSpPr/>
            <p:nvPr/>
          </p:nvSpPr>
          <p:spPr>
            <a:xfrm>
              <a:off x="0" y="0"/>
              <a:ext cx="1147903" cy="114790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pic>
          <p:nvPicPr>
            <p:cNvPr id="310" name="hifi-stack-manager-icon-v1.png"/>
            <p:cNvPicPr>
              <a:picLocks noChangeAspect="1"/>
            </p:cNvPicPr>
            <p:nvPr/>
          </p:nvPicPr>
          <p:blipFill>
            <a:blip r:embed="rId10">
              <a:extLst/>
            </a:blip>
            <a:srcRect/>
            <a:stretch>
              <a:fillRect/>
            </a:stretch>
          </p:blipFill>
          <p:spPr>
            <a:xfrm>
              <a:off x="25477" y="25477"/>
              <a:ext cx="1096948" cy="10969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12" name="Shape 312"/>
          <p:cNvSpPr/>
          <p:nvPr/>
        </p:nvSpPr>
        <p:spPr>
          <a:xfrm flipH="1">
            <a:off x="9162409" y="17669355"/>
            <a:ext cx="1411715" cy="1411715"/>
          </a:xfrm>
          <a:prstGeom prst="line">
            <a:avLst/>
          </a:prstGeom>
          <a:ln w="25400">
            <a:solidFill>
              <a:srgbClr val="000000">
                <a:alpha val="65054"/>
              </a:srgb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 defTabSz="821531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grpSp>
        <p:nvGrpSpPr>
          <p:cNvPr id="315" name="Group 315"/>
          <p:cNvGrpSpPr/>
          <p:nvPr/>
        </p:nvGrpSpPr>
        <p:grpSpPr>
          <a:xfrm>
            <a:off x="9300628" y="17794946"/>
            <a:ext cx="1147903" cy="1147903"/>
            <a:chOff x="0" y="0"/>
            <a:chExt cx="1147902" cy="1147902"/>
          </a:xfrm>
        </p:grpSpPr>
        <p:sp>
          <p:nvSpPr>
            <p:cNvPr id="313" name="Shape 313"/>
            <p:cNvSpPr/>
            <p:nvPr/>
          </p:nvSpPr>
          <p:spPr>
            <a:xfrm>
              <a:off x="0" y="0"/>
              <a:ext cx="1147903" cy="114790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pic>
          <p:nvPicPr>
            <p:cNvPr id="314" name="hifi-stack-manager-icon-v1.png"/>
            <p:cNvPicPr>
              <a:picLocks noChangeAspect="1"/>
            </p:cNvPicPr>
            <p:nvPr/>
          </p:nvPicPr>
          <p:blipFill>
            <a:blip r:embed="rId10">
              <a:extLst/>
            </a:blip>
            <a:srcRect/>
            <a:stretch>
              <a:fillRect/>
            </a:stretch>
          </p:blipFill>
          <p:spPr>
            <a:xfrm>
              <a:off x="25477" y="25477"/>
              <a:ext cx="1096948" cy="10969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16" name="icon_13708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8798391" y="19244549"/>
            <a:ext cx="1484561" cy="14845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hifi-diagrams-v38-home-servers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9233222" y="14714520"/>
            <a:ext cx="12808275" cy="9897304"/>
          </a:xfrm>
          <a:prstGeom prst="rect">
            <a:avLst/>
          </a:prstGeom>
          <a:ln w="12700">
            <a:miter lim="400000"/>
          </a:ln>
        </p:spPr>
      </p:pic>
      <p:sp>
        <p:nvSpPr>
          <p:cNvPr id="318" name="Shape 318"/>
          <p:cNvSpPr/>
          <p:nvPr/>
        </p:nvSpPr>
        <p:spPr>
          <a:xfrm>
            <a:off x="6102964" y="328144"/>
            <a:ext cx="12178072" cy="1336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821531"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Shared Computing Power</a:t>
            </a:r>
          </a:p>
        </p:txBody>
      </p:sp>
      <p:sp>
        <p:nvSpPr>
          <p:cNvPr id="319" name="Shape 319"/>
          <p:cNvSpPr>
            <a:spLocks noGrp="1"/>
          </p:cNvSpPr>
          <p:nvPr>
            <p:ph type="sldNum" sz="quarter" idx="2"/>
          </p:nvPr>
        </p:nvSpPr>
        <p:spPr>
          <a:xfrm>
            <a:off x="12244794" y="13010554"/>
            <a:ext cx="275667" cy="3841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2937">
              <a:defRPr sz="1600"/>
            </a:lvl1pPr>
          </a:lstStyle>
          <a:p>
            <a:fld id="{86CB4B4D-7CA3-9044-876B-883B54F8677D}" type="slidenum">
              <a:t>9</a:t>
            </a:fld>
            <a:endParaRPr/>
          </a:p>
        </p:txBody>
      </p:sp>
      <p:pic>
        <p:nvPicPr>
          <p:cNvPr id="320" name="hifi-diagrams-v41-computing.pdf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5544101" y="3155444"/>
            <a:ext cx="13295799" cy="944108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1" name="Logo-HighFidelity-Line-Gray.png"/>
          <p:cNvPicPr>
            <a:picLocks noChangeAspect="1"/>
          </p:cNvPicPr>
          <p:nvPr/>
        </p:nvPicPr>
        <p:blipFill>
          <a:blip r:embed="rId14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8" cy="1336315"/>
          </a:xfrm>
          <a:prstGeom prst="rect">
            <a:avLst/>
          </a:prstGeom>
          <a:ln w="12700">
            <a:miter lim="400000"/>
          </a:ln>
        </p:spPr>
      </p:pic>
      <p:sp>
        <p:nvSpPr>
          <p:cNvPr id="322" name="Shape 322"/>
          <p:cNvSpPr/>
          <p:nvPr/>
        </p:nvSpPr>
        <p:spPr>
          <a:xfrm>
            <a:off x="1505028" y="12994943"/>
            <a:ext cx="18141491" cy="1"/>
          </a:xfrm>
          <a:prstGeom prst="line">
            <a:avLst/>
          </a:prstGeom>
          <a:ln w="12700">
            <a:solidFill>
              <a:srgbClr val="B4B4B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pasted-image.pdf"/>
          <p:cNvPicPr>
            <a:picLocks noChangeAspect="1"/>
          </p:cNvPicPr>
          <p:nvPr/>
        </p:nvPicPr>
        <p:blipFill>
          <a:blip r:embed="rId2">
            <a:alphaModFix amt="56509"/>
            <a:extLst/>
          </a:blip>
          <a:stretch>
            <a:fillRect/>
          </a:stretch>
        </p:blipFill>
        <p:spPr>
          <a:xfrm>
            <a:off x="4512263" y="3731496"/>
            <a:ext cx="3985972" cy="3985901"/>
          </a:xfrm>
          <a:prstGeom prst="rect">
            <a:avLst/>
          </a:prstGeom>
          <a:ln w="12700">
            <a:miter lim="400000"/>
          </a:ln>
        </p:spPr>
      </p:pic>
      <p:sp>
        <p:nvSpPr>
          <p:cNvPr id="325" name="Shape 325"/>
          <p:cNvSpPr/>
          <p:nvPr/>
        </p:nvSpPr>
        <p:spPr>
          <a:xfrm>
            <a:off x="4957053" y="277059"/>
            <a:ext cx="14469894" cy="1264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normAutofit/>
          </a:bodyPr>
          <a:lstStyle>
            <a:lvl1pPr defTabSz="821531"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Scalable Engineering Talent</a:t>
            </a:r>
          </a:p>
        </p:txBody>
      </p:sp>
      <p:sp>
        <p:nvSpPr>
          <p:cNvPr id="326" name="Shape 326"/>
          <p:cNvSpPr/>
          <p:nvPr/>
        </p:nvSpPr>
        <p:spPr>
          <a:xfrm>
            <a:off x="4957052" y="1590496"/>
            <a:ext cx="14469895" cy="1235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defRPr sz="3600">
                <a:solidFill>
                  <a:srgbClr val="53585F"/>
                </a:solidFill>
              </a:defRPr>
            </a:lvl1pPr>
          </a:lstStyle>
          <a:p>
            <a:r>
              <a:t>High Fidelity’s Worklist platform taps into a extended team of 30 software developers around the world.</a:t>
            </a:r>
          </a:p>
        </p:txBody>
      </p:sp>
      <p:pic>
        <p:nvPicPr>
          <p:cNvPr id="327" name="Screen Shot 2014-11-25 at 6.55.32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66367" y="3465206"/>
            <a:ext cx="11734336" cy="10415994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Shape 328"/>
          <p:cNvSpPr>
            <a:spLocks noGrp="1"/>
          </p:cNvSpPr>
          <p:nvPr>
            <p:ph type="sldNum" sz="quarter" idx="2"/>
          </p:nvPr>
        </p:nvSpPr>
        <p:spPr>
          <a:xfrm>
            <a:off x="12152358" y="13010554"/>
            <a:ext cx="348819" cy="3841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2937">
              <a:defRPr sz="1600"/>
            </a:lvl1pPr>
          </a:lstStyle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329" name="Logo-HighFidelity-Line-Gray.png"/>
          <p:cNvPicPr>
            <a:picLocks noChangeAspect="1"/>
          </p:cNvPicPr>
          <p:nvPr/>
        </p:nvPicPr>
        <p:blipFill>
          <a:blip r:embed="rId4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8" cy="13363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Screen Shot 2014-12-08 at 5.15.31 PM.png"/>
          <p:cNvPicPr>
            <a:picLocks noChangeAspect="1"/>
          </p:cNvPicPr>
          <p:nvPr/>
        </p:nvPicPr>
        <p:blipFill>
          <a:blip r:embed="rId2">
            <a:alphaModFix amt="67067"/>
            <a:extLst/>
          </a:blip>
          <a:stretch>
            <a:fillRect/>
          </a:stretch>
        </p:blipFill>
        <p:spPr>
          <a:xfrm>
            <a:off x="5899569" y="9251621"/>
            <a:ext cx="4027605" cy="3077572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Shape 332"/>
          <p:cNvSpPr/>
          <p:nvPr/>
        </p:nvSpPr>
        <p:spPr>
          <a:xfrm>
            <a:off x="9590676" y="2041326"/>
            <a:ext cx="10401817" cy="997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821531">
              <a:defRPr sz="3600">
                <a:solidFill>
                  <a:srgbClr val="53585F"/>
                </a:solidFill>
              </a:defRPr>
            </a:pPr>
            <a:r>
              <a:rPr>
                <a:solidFill>
                  <a:srgbClr val="3097C7"/>
                </a:solidFill>
                <a:latin typeface="Quadon Medium"/>
                <a:ea typeface="Quadon Medium"/>
                <a:cs typeface="Quadon Medium"/>
                <a:sym typeface="Quadon Medium"/>
              </a:rPr>
              <a:t>Naming Services</a:t>
            </a:r>
          </a:p>
          <a:p>
            <a:pPr algn="l" defTabSz="821531">
              <a:defRPr sz="3600">
                <a:solidFill>
                  <a:srgbClr val="53585F"/>
                </a:solidFill>
              </a:defRPr>
            </a:pPr>
            <a:r>
              <a:t>Registrants will pay for names that make themselves and their domains easily discoverable, and facilitate quickly jumping across servers.</a:t>
            </a:r>
          </a:p>
          <a:p>
            <a:pPr algn="l" defTabSz="821531">
              <a:defRPr sz="3600">
                <a:solidFill>
                  <a:srgbClr val="53585F"/>
                </a:solidFill>
              </a:defRPr>
            </a:pPr>
            <a:endParaRPr/>
          </a:p>
          <a:p>
            <a:pPr algn="l" defTabSz="821531">
              <a:defRPr sz="3600">
                <a:solidFill>
                  <a:srgbClr val="53585F"/>
                </a:solidFill>
              </a:defRPr>
            </a:pPr>
            <a:r>
              <a:rPr>
                <a:solidFill>
                  <a:srgbClr val="3097C7"/>
                </a:solidFill>
                <a:latin typeface="Quadon Medium"/>
                <a:ea typeface="Quadon Medium"/>
                <a:cs typeface="Quadon Medium"/>
                <a:sym typeface="Quadon Medium"/>
              </a:rPr>
              <a:t>Marketplace Fees</a:t>
            </a:r>
          </a:p>
          <a:p>
            <a:pPr algn="l" defTabSz="821531">
              <a:defRPr sz="3600">
                <a:solidFill>
                  <a:srgbClr val="53585F"/>
                </a:solidFill>
              </a:defRPr>
            </a:pPr>
            <a:r>
              <a:t>Users will pay listing and transaction fees for the sale and purchase of digital goods.</a:t>
            </a:r>
          </a:p>
          <a:p>
            <a:pPr algn="l" defTabSz="821531">
              <a:defRPr sz="3600">
                <a:solidFill>
                  <a:srgbClr val="53585F"/>
                </a:solidFill>
              </a:defRPr>
            </a:pPr>
            <a:endParaRPr/>
          </a:p>
          <a:p>
            <a:pPr algn="l" defTabSz="821531">
              <a:defRPr sz="3600">
                <a:solidFill>
                  <a:srgbClr val="53585F"/>
                </a:solidFill>
              </a:defRPr>
            </a:pPr>
            <a:r>
              <a:rPr>
                <a:solidFill>
                  <a:srgbClr val="3197C7"/>
                </a:solidFill>
                <a:latin typeface="Quadon Medium"/>
                <a:ea typeface="Quadon Medium"/>
                <a:cs typeface="Quadon Medium"/>
                <a:sym typeface="Quadon Medium"/>
              </a:rPr>
              <a:t>Computing Power Exchange</a:t>
            </a:r>
          </a:p>
          <a:p>
            <a:pPr algn="l" defTabSz="821531">
              <a:defRPr sz="3600">
                <a:solidFill>
                  <a:srgbClr val="53585F"/>
                </a:solidFill>
              </a:defRPr>
            </a:pPr>
            <a:r>
              <a:t>Users and operators will participate in the sale and purchase of the computing resources needed to power portions of the Metaverse.</a:t>
            </a:r>
          </a:p>
          <a:p>
            <a:pPr algn="l" defTabSz="821531">
              <a:defRPr sz="3600">
                <a:solidFill>
                  <a:srgbClr val="53585F"/>
                </a:solidFill>
              </a:defRPr>
            </a:pPr>
            <a:endParaRPr/>
          </a:p>
          <a:p>
            <a:pPr algn="l" defTabSz="821531">
              <a:defRPr sz="3600">
                <a:solidFill>
                  <a:srgbClr val="53585F"/>
                </a:solidFill>
              </a:defRPr>
            </a:pPr>
            <a:r>
              <a:rPr>
                <a:solidFill>
                  <a:srgbClr val="3197C7"/>
                </a:solidFill>
                <a:latin typeface="Quadon Medium"/>
                <a:ea typeface="Quadon Medium"/>
                <a:cs typeface="Quadon Medium"/>
                <a:sym typeface="Quadon Medium"/>
              </a:rPr>
              <a:t>Search &amp; Advertising</a:t>
            </a:r>
          </a:p>
          <a:p>
            <a:pPr algn="l" defTabSz="821531">
              <a:defRPr sz="3600">
                <a:solidFill>
                  <a:srgbClr val="53585F"/>
                </a:solidFill>
              </a:defRPr>
            </a:pPr>
            <a:r>
              <a:t>Users will be aided by keywords and sponsored portals as they explore digital terrain.</a:t>
            </a:r>
          </a:p>
        </p:txBody>
      </p:sp>
      <p:sp>
        <p:nvSpPr>
          <p:cNvPr id="333" name="Shape 333"/>
          <p:cNvSpPr/>
          <p:nvPr/>
        </p:nvSpPr>
        <p:spPr>
          <a:xfrm>
            <a:off x="6489590" y="2160984"/>
            <a:ext cx="2687246" cy="2127778"/>
          </a:xfrm>
          <a:prstGeom prst="rect">
            <a:avLst/>
          </a:prstGeom>
          <a:solidFill>
            <a:srgbClr val="3097C7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34" name="Shape 334"/>
          <p:cNvSpPr/>
          <p:nvPr/>
        </p:nvSpPr>
        <p:spPr>
          <a:xfrm>
            <a:off x="7025085" y="2670258"/>
            <a:ext cx="1955166" cy="91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 sz="5000" b="1">
                <a:solidFill>
                  <a:srgbClr val="FFFFFF"/>
                </a:solidFill>
              </a:defRPr>
            </a:lvl1pPr>
          </a:lstStyle>
          <a:p>
            <a:r>
              <a:t>#paris</a:t>
            </a:r>
          </a:p>
        </p:txBody>
      </p:sp>
      <p:pic>
        <p:nvPicPr>
          <p:cNvPr id="335" name="hifi-marketplace-v7.pdf"/>
          <p:cNvPicPr>
            <a:picLocks noChangeAspect="1"/>
          </p:cNvPicPr>
          <p:nvPr/>
        </p:nvPicPr>
        <p:blipFill>
          <a:blip r:embed="rId3">
            <a:extLst/>
          </a:blip>
          <a:srcRect l="70372" t="47402" r="12600" b="32836"/>
          <a:stretch>
            <a:fillRect/>
          </a:stretch>
        </p:blipFill>
        <p:spPr>
          <a:xfrm>
            <a:off x="7915026" y="4479947"/>
            <a:ext cx="1261984" cy="234293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6" name="Screen Shot 2014-12-02 at 8.10.46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76310" y="7118425"/>
            <a:ext cx="2387840" cy="2127778"/>
          </a:xfrm>
          <a:prstGeom prst="rect">
            <a:avLst/>
          </a:prstGeom>
          <a:ln w="12700">
            <a:miter lim="400000"/>
          </a:ln>
        </p:spPr>
      </p:pic>
      <p:sp>
        <p:nvSpPr>
          <p:cNvPr id="337" name="Shape 337"/>
          <p:cNvSpPr/>
          <p:nvPr/>
        </p:nvSpPr>
        <p:spPr>
          <a:xfrm>
            <a:off x="6102964" y="328144"/>
            <a:ext cx="12178072" cy="1336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821531"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Revenue Streams</a:t>
            </a:r>
          </a:p>
        </p:txBody>
      </p:sp>
      <p:sp>
        <p:nvSpPr>
          <p:cNvPr id="338" name="Shape 338"/>
          <p:cNvSpPr>
            <a:spLocks noGrp="1"/>
          </p:cNvSpPr>
          <p:nvPr>
            <p:ph type="sldNum" sz="quarter" idx="2"/>
          </p:nvPr>
        </p:nvSpPr>
        <p:spPr>
          <a:xfrm>
            <a:off x="12176360" y="13010554"/>
            <a:ext cx="293346" cy="3841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2937">
              <a:defRPr sz="1600"/>
            </a:lvl1pPr>
          </a:lstStyle>
          <a:p>
            <a:fld id="{86CB4B4D-7CA3-9044-876B-883B54F8677D}" type="slidenum">
              <a:t>11</a:t>
            </a:fld>
            <a:endParaRPr/>
          </a:p>
        </p:txBody>
      </p:sp>
      <p:pic>
        <p:nvPicPr>
          <p:cNvPr id="339" name="Logo-HighFidelity-Line-Gray.png"/>
          <p:cNvPicPr>
            <a:picLocks noChangeAspect="1"/>
          </p:cNvPicPr>
          <p:nvPr/>
        </p:nvPicPr>
        <p:blipFill>
          <a:blip r:embed="rId5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8" cy="1336315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Shape 340"/>
          <p:cNvSpPr/>
          <p:nvPr/>
        </p:nvSpPr>
        <p:spPr>
          <a:xfrm>
            <a:off x="1505028" y="12994943"/>
            <a:ext cx="18141491" cy="1"/>
          </a:xfrm>
          <a:prstGeom prst="line">
            <a:avLst/>
          </a:prstGeom>
          <a:ln w="12700">
            <a:solidFill>
              <a:srgbClr val="B4B4B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hifi-diagrams-v34 copy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18050" y="1748057"/>
            <a:ext cx="19347900" cy="10936412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Shape 343"/>
          <p:cNvSpPr/>
          <p:nvPr/>
        </p:nvSpPr>
        <p:spPr>
          <a:xfrm>
            <a:off x="5012185" y="11117581"/>
            <a:ext cx="5311792" cy="1199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110000"/>
              </a:lnSpc>
              <a:defRPr sz="2200" b="1">
                <a:solidFill>
                  <a:srgbClr val="53585F"/>
                </a:solidFill>
              </a:defRPr>
            </a:lvl1pPr>
          </a:lstStyle>
          <a:p>
            <a:r>
              <a:t>The operator pays High Fidelity to register this unique name and associated server information.</a:t>
            </a:r>
          </a:p>
        </p:txBody>
      </p:sp>
      <p:sp>
        <p:nvSpPr>
          <p:cNvPr id="344" name="Shape 344"/>
          <p:cNvSpPr/>
          <p:nvPr/>
        </p:nvSpPr>
        <p:spPr>
          <a:xfrm>
            <a:off x="14595834" y="11185872"/>
            <a:ext cx="4281829" cy="1562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642937">
              <a:lnSpc>
                <a:spcPct val="110000"/>
              </a:lnSpc>
              <a:defRPr sz="2200" i="1">
                <a:solidFill>
                  <a:srgbClr val="53585F"/>
                </a:solidFill>
              </a:defRPr>
            </a:pPr>
            <a:r>
              <a:t>A user can type “#NewYork” and be transported to a particular server operator’s virtual world.</a:t>
            </a:r>
          </a:p>
          <a:p>
            <a:pPr algn="l" defTabSz="642937">
              <a:lnSpc>
                <a:spcPct val="110000"/>
              </a:lnSpc>
              <a:defRPr sz="2200" i="1">
                <a:solidFill>
                  <a:srgbClr val="53585F"/>
                </a:solidFill>
              </a:defRPr>
            </a:pPr>
            <a:r>
              <a:t> </a:t>
            </a:r>
          </a:p>
        </p:txBody>
      </p:sp>
      <p:sp>
        <p:nvSpPr>
          <p:cNvPr id="345" name="Shape 345"/>
          <p:cNvSpPr/>
          <p:nvPr/>
        </p:nvSpPr>
        <p:spPr>
          <a:xfrm>
            <a:off x="5465161" y="1612572"/>
            <a:ext cx="13453677" cy="1235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defRPr sz="3600">
                <a:solidFill>
                  <a:srgbClr val="53585F"/>
                </a:solidFill>
              </a:defRPr>
            </a:lvl1pPr>
          </a:lstStyle>
          <a:p>
            <a:r>
              <a:t>The existing DNS business generates 1.5B in annual revenue; we anticipate a similar market for unique names within virtual worlds.</a:t>
            </a:r>
          </a:p>
        </p:txBody>
      </p:sp>
      <p:sp>
        <p:nvSpPr>
          <p:cNvPr id="346" name="Shape 346"/>
          <p:cNvSpPr/>
          <p:nvPr/>
        </p:nvSpPr>
        <p:spPr>
          <a:xfrm>
            <a:off x="4796405" y="328144"/>
            <a:ext cx="14791191" cy="1336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821531"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Unique Name Registration Fees</a:t>
            </a:r>
          </a:p>
        </p:txBody>
      </p:sp>
      <p:sp>
        <p:nvSpPr>
          <p:cNvPr id="347" name="Shape 347"/>
          <p:cNvSpPr>
            <a:spLocks noGrp="1"/>
          </p:cNvSpPr>
          <p:nvPr>
            <p:ph type="sldNum" sz="quarter" idx="2"/>
          </p:nvPr>
        </p:nvSpPr>
        <p:spPr>
          <a:xfrm>
            <a:off x="12191122" y="13010554"/>
            <a:ext cx="343942" cy="3841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2937">
              <a:defRPr sz="1600"/>
            </a:lvl1pPr>
          </a:lstStyle>
          <a:p>
            <a:fld id="{86CB4B4D-7CA3-9044-876B-883B54F8677D}" type="slidenum">
              <a:t>12</a:t>
            </a:fld>
            <a:endParaRPr/>
          </a:p>
        </p:txBody>
      </p:sp>
      <p:pic>
        <p:nvPicPr>
          <p:cNvPr id="348" name="Logo-HighFidelity-Line-Gray.png"/>
          <p:cNvPicPr>
            <a:picLocks noChangeAspect="1"/>
          </p:cNvPicPr>
          <p:nvPr/>
        </p:nvPicPr>
        <p:blipFill>
          <a:blip r:embed="rId3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8" cy="1336315"/>
          </a:xfrm>
          <a:prstGeom prst="rect">
            <a:avLst/>
          </a:prstGeom>
          <a:ln w="12700">
            <a:miter lim="400000"/>
          </a:ln>
        </p:spPr>
      </p:pic>
      <p:sp>
        <p:nvSpPr>
          <p:cNvPr id="349" name="Shape 349"/>
          <p:cNvSpPr/>
          <p:nvPr/>
        </p:nvSpPr>
        <p:spPr>
          <a:xfrm>
            <a:off x="1505028" y="12994943"/>
            <a:ext cx="18141491" cy="1"/>
          </a:xfrm>
          <a:prstGeom prst="line">
            <a:avLst/>
          </a:prstGeom>
          <a:ln w="12700">
            <a:solidFill>
              <a:srgbClr val="B4B4B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hifi-marketplace-v7.pdf"/>
          <p:cNvPicPr>
            <a:picLocks noChangeAspect="1"/>
          </p:cNvPicPr>
          <p:nvPr/>
        </p:nvPicPr>
        <p:blipFill>
          <a:blip r:embed="rId2">
            <a:extLst/>
          </a:blip>
          <a:srcRect t="5782" b="34889"/>
          <a:stretch>
            <a:fillRect/>
          </a:stretch>
        </p:blipFill>
        <p:spPr>
          <a:xfrm>
            <a:off x="7520289" y="3473681"/>
            <a:ext cx="9343467" cy="8867338"/>
          </a:xfrm>
          <a:prstGeom prst="rect">
            <a:avLst/>
          </a:prstGeom>
          <a:ln w="12700">
            <a:miter lim="400000"/>
          </a:ln>
        </p:spPr>
      </p:pic>
      <p:sp>
        <p:nvSpPr>
          <p:cNvPr id="352" name="Shape 352"/>
          <p:cNvSpPr/>
          <p:nvPr/>
        </p:nvSpPr>
        <p:spPr>
          <a:xfrm>
            <a:off x="16176331" y="7095529"/>
            <a:ext cx="4073324" cy="1518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l" defTabSz="642937">
              <a:lnSpc>
                <a:spcPct val="120000"/>
              </a:lnSpc>
              <a:defRPr sz="2200" i="1">
                <a:solidFill>
                  <a:srgbClr val="53585F"/>
                </a:solidFill>
              </a:defRPr>
            </a:pPr>
            <a:r>
              <a:t>A person buys virtual hair for their avatar, which then accompanies them as they </a:t>
            </a:r>
          </a:p>
          <a:p>
            <a:pPr algn="l" defTabSz="642937">
              <a:lnSpc>
                <a:spcPct val="120000"/>
              </a:lnSpc>
              <a:defRPr sz="2200" i="1">
                <a:solidFill>
                  <a:srgbClr val="53585F"/>
                </a:solidFill>
              </a:defRPr>
            </a:pPr>
            <a:r>
              <a:t>visit other virtual worlds.  </a:t>
            </a:r>
          </a:p>
        </p:txBody>
      </p:sp>
      <p:sp>
        <p:nvSpPr>
          <p:cNvPr id="353" name="Shape 353"/>
          <p:cNvSpPr/>
          <p:nvPr/>
        </p:nvSpPr>
        <p:spPr>
          <a:xfrm>
            <a:off x="5715379" y="1591869"/>
            <a:ext cx="12953243" cy="1781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defRPr sz="3600">
                <a:solidFill>
                  <a:srgbClr val="53585F"/>
                </a:solidFill>
              </a:defRPr>
            </a:lvl1pPr>
          </a:lstStyle>
          <a:p>
            <a:r>
              <a:t>$6B in virtual goods are exchanged annually through Second Life and other virtual worlds. We expect to capture 5% of the incremental growth in that market through transaction fees.</a:t>
            </a:r>
          </a:p>
        </p:txBody>
      </p:sp>
      <p:sp>
        <p:nvSpPr>
          <p:cNvPr id="354" name="Shape 354"/>
          <p:cNvSpPr/>
          <p:nvPr/>
        </p:nvSpPr>
        <p:spPr>
          <a:xfrm>
            <a:off x="4796405" y="328144"/>
            <a:ext cx="14791191" cy="1336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821531"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Marketplace Transaction Fees</a:t>
            </a:r>
          </a:p>
        </p:txBody>
      </p:sp>
      <p:sp>
        <p:nvSpPr>
          <p:cNvPr id="355" name="Shape 355"/>
          <p:cNvSpPr>
            <a:spLocks noGrp="1"/>
          </p:cNvSpPr>
          <p:nvPr>
            <p:ph type="sldNum" sz="quarter" idx="2"/>
          </p:nvPr>
        </p:nvSpPr>
        <p:spPr>
          <a:xfrm>
            <a:off x="12186128" y="13010554"/>
            <a:ext cx="337643" cy="3841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2937">
              <a:defRPr sz="1600"/>
            </a:lvl1pPr>
          </a:lstStyle>
          <a:p>
            <a:fld id="{86CB4B4D-7CA3-9044-876B-883B54F8677D}" type="slidenum">
              <a:t>13</a:t>
            </a:fld>
            <a:endParaRPr/>
          </a:p>
        </p:txBody>
      </p:sp>
      <p:pic>
        <p:nvPicPr>
          <p:cNvPr id="356" name="Logo-HighFidelity-Line-Gray.png"/>
          <p:cNvPicPr>
            <a:picLocks noChangeAspect="1"/>
          </p:cNvPicPr>
          <p:nvPr/>
        </p:nvPicPr>
        <p:blipFill>
          <a:blip r:embed="rId3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8" cy="1336315"/>
          </a:xfrm>
          <a:prstGeom prst="rect">
            <a:avLst/>
          </a:prstGeom>
          <a:ln w="12700">
            <a:miter lim="400000"/>
          </a:ln>
        </p:spPr>
      </p:pic>
      <p:sp>
        <p:nvSpPr>
          <p:cNvPr id="357" name="Shape 357"/>
          <p:cNvSpPr/>
          <p:nvPr/>
        </p:nvSpPr>
        <p:spPr>
          <a:xfrm>
            <a:off x="1505028" y="12994943"/>
            <a:ext cx="18141491" cy="1"/>
          </a:xfrm>
          <a:prstGeom prst="line">
            <a:avLst/>
          </a:prstGeom>
          <a:ln w="12700">
            <a:solidFill>
              <a:srgbClr val="B4B4B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>
            <a:spLocks noGrp="1"/>
          </p:cNvSpPr>
          <p:nvPr>
            <p:ph type="title"/>
          </p:nvPr>
        </p:nvSpPr>
        <p:spPr>
          <a:xfrm>
            <a:off x="3949724" y="316655"/>
            <a:ext cx="16484553" cy="1512094"/>
          </a:xfrm>
          <a:prstGeom prst="rect">
            <a:avLst/>
          </a:prstGeom>
        </p:spPr>
        <p:txBody>
          <a:bodyPr anchor="t"/>
          <a:lstStyle>
            <a:lvl1pPr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Computing Power Exchange</a:t>
            </a:r>
          </a:p>
        </p:txBody>
      </p:sp>
      <p:sp>
        <p:nvSpPr>
          <p:cNvPr id="360" name="Shape 360"/>
          <p:cNvSpPr/>
          <p:nvPr/>
        </p:nvSpPr>
        <p:spPr>
          <a:xfrm>
            <a:off x="4324405" y="1608935"/>
            <a:ext cx="15735190" cy="1235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defRPr sz="3600">
                <a:solidFill>
                  <a:srgbClr val="53585F"/>
                </a:solidFill>
              </a:defRPr>
            </a:lvl1pPr>
          </a:lstStyle>
          <a:p>
            <a:r>
              <a:t>High Fidelity has been architected on the premise that user-contributed devices will power a good portion of the Metaverse.</a:t>
            </a:r>
          </a:p>
        </p:txBody>
      </p:sp>
      <p:sp>
        <p:nvSpPr>
          <p:cNvPr id="361" name="Shape 361"/>
          <p:cNvSpPr>
            <a:spLocks noGrp="1"/>
          </p:cNvSpPr>
          <p:nvPr>
            <p:ph type="sldNum" sz="quarter" idx="2"/>
          </p:nvPr>
        </p:nvSpPr>
        <p:spPr>
          <a:xfrm>
            <a:off x="12193205" y="13010554"/>
            <a:ext cx="337847" cy="3841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2937">
              <a:defRPr sz="1600"/>
            </a:lvl1pPr>
          </a:lstStyle>
          <a:p>
            <a:fld id="{86CB4B4D-7CA3-9044-876B-883B54F8677D}" type="slidenum">
              <a:t>14</a:t>
            </a:fld>
            <a:endParaRPr/>
          </a:p>
        </p:txBody>
      </p:sp>
      <p:pic>
        <p:nvPicPr>
          <p:cNvPr id="362" name="Screen Shot 2016-06-16 at 3.44.0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38750" y="3032500"/>
            <a:ext cx="13906500" cy="10185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Logo-HighFidelity-Line-Gray.png"/>
          <p:cNvPicPr>
            <a:picLocks noChangeAspect="1"/>
          </p:cNvPicPr>
          <p:nvPr/>
        </p:nvPicPr>
        <p:blipFill>
          <a:blip r:embed="rId3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8" cy="13363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>
            <a:spLocks noGrp="1"/>
          </p:cNvSpPr>
          <p:nvPr>
            <p:ph type="title"/>
          </p:nvPr>
        </p:nvSpPr>
        <p:spPr>
          <a:xfrm>
            <a:off x="3949724" y="316655"/>
            <a:ext cx="16484553" cy="1512094"/>
          </a:xfrm>
          <a:prstGeom prst="rect">
            <a:avLst/>
          </a:prstGeom>
        </p:spPr>
        <p:txBody>
          <a:bodyPr anchor="t"/>
          <a:lstStyle>
            <a:lvl1pPr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Search &amp; Advertising</a:t>
            </a:r>
          </a:p>
        </p:txBody>
      </p:sp>
      <p:sp>
        <p:nvSpPr>
          <p:cNvPr id="366" name="Shape 366"/>
          <p:cNvSpPr/>
          <p:nvPr/>
        </p:nvSpPr>
        <p:spPr>
          <a:xfrm>
            <a:off x="6642171" y="1425182"/>
            <a:ext cx="11099658" cy="1781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defRPr sz="3600">
                <a:solidFill>
                  <a:srgbClr val="53585F"/>
                </a:solidFill>
              </a:defRPr>
            </a:lvl1pPr>
          </a:lstStyle>
          <a:p>
            <a:r>
              <a:t>Users will be aided by keywords and sponsored portals as they explore digital terrain.</a:t>
            </a:r>
          </a:p>
        </p:txBody>
      </p:sp>
      <p:sp>
        <p:nvSpPr>
          <p:cNvPr id="367" name="Shape 367"/>
          <p:cNvSpPr>
            <a:spLocks noGrp="1"/>
          </p:cNvSpPr>
          <p:nvPr>
            <p:ph type="sldNum" sz="quarter" idx="2"/>
          </p:nvPr>
        </p:nvSpPr>
        <p:spPr>
          <a:xfrm>
            <a:off x="12190919" y="13010554"/>
            <a:ext cx="344349" cy="3841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2937">
              <a:defRPr sz="1600"/>
            </a:lvl1pPr>
          </a:lstStyle>
          <a:p>
            <a:fld id="{86CB4B4D-7CA3-9044-876B-883B54F8677D}" type="slidenum">
              <a:t>15</a:t>
            </a:fld>
            <a:endParaRPr/>
          </a:p>
        </p:txBody>
      </p:sp>
      <p:pic>
        <p:nvPicPr>
          <p:cNvPr id="368" name="hifi-snap-by-G-on-2014-12-11_10-42-44@659-503_15-0988_721-914-filtered.jpeg"/>
          <p:cNvPicPr>
            <a:picLocks noChangeAspect="1"/>
          </p:cNvPicPr>
          <p:nvPr/>
        </p:nvPicPr>
        <p:blipFill>
          <a:blip r:embed="rId2">
            <a:extLst/>
          </a:blip>
          <a:srcRect t="12162"/>
          <a:stretch>
            <a:fillRect/>
          </a:stretch>
        </p:blipFill>
        <p:spPr>
          <a:xfrm>
            <a:off x="3819313" y="3068661"/>
            <a:ext cx="16745374" cy="870212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9" name="Logo-HighFidelity-Line-Gray.png"/>
          <p:cNvPicPr>
            <a:picLocks noChangeAspect="1"/>
          </p:cNvPicPr>
          <p:nvPr/>
        </p:nvPicPr>
        <p:blipFill>
          <a:blip r:embed="rId3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8" cy="1336315"/>
          </a:xfrm>
          <a:prstGeom prst="rect">
            <a:avLst/>
          </a:prstGeom>
          <a:ln w="12700">
            <a:miter lim="400000"/>
          </a:ln>
        </p:spPr>
      </p:pic>
      <p:sp>
        <p:nvSpPr>
          <p:cNvPr id="370" name="Shape 370"/>
          <p:cNvSpPr/>
          <p:nvPr/>
        </p:nvSpPr>
        <p:spPr>
          <a:xfrm>
            <a:off x="1505028" y="12994943"/>
            <a:ext cx="18141491" cy="1"/>
          </a:xfrm>
          <a:prstGeom prst="line">
            <a:avLst/>
          </a:prstGeom>
          <a:ln w="12700">
            <a:solidFill>
              <a:srgbClr val="B4B4B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/>
          <p:nvPr/>
        </p:nvSpPr>
        <p:spPr>
          <a:xfrm>
            <a:off x="6710252" y="281421"/>
            <a:ext cx="10963495" cy="1264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normAutofit/>
          </a:bodyPr>
          <a:lstStyle>
            <a:lvl1pPr defTabSz="821531"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Core Team</a:t>
            </a:r>
          </a:p>
        </p:txBody>
      </p:sp>
      <p:sp>
        <p:nvSpPr>
          <p:cNvPr id="373" name="Shape 373"/>
          <p:cNvSpPr/>
          <p:nvPr/>
        </p:nvSpPr>
        <p:spPr>
          <a:xfrm>
            <a:off x="5780883" y="1686499"/>
            <a:ext cx="12822234" cy="1781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defRPr sz="3600">
                <a:solidFill>
                  <a:srgbClr val="53585F"/>
                </a:solidFill>
              </a:defRPr>
            </a:lvl1pPr>
          </a:lstStyle>
          <a:p>
            <a:r>
              <a:t>14 full-time / 6 part-time engineers and designers with deep skills in high performance rendering systems, physics, simulations, networking, and audio processing.</a:t>
            </a:r>
          </a:p>
        </p:txBody>
      </p:sp>
      <p:pic>
        <p:nvPicPr>
          <p:cNvPr id="374" name="andrew.png"/>
          <p:cNvPicPr>
            <a:picLocks noChangeAspect="1"/>
          </p:cNvPicPr>
          <p:nvPr/>
        </p:nvPicPr>
        <p:blipFill>
          <a:blip r:embed="rId2">
            <a:extLst/>
          </a:blip>
          <a:srcRect l="1362" t="1883" r="1892" b="1368"/>
          <a:stretch>
            <a:fillRect/>
          </a:stretch>
        </p:blipFill>
        <p:spPr>
          <a:xfrm>
            <a:off x="4381016" y="6377355"/>
            <a:ext cx="2015607" cy="2015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1" y="0"/>
                </a:moveTo>
                <a:cubicBezTo>
                  <a:pt x="7323" y="0"/>
                  <a:pt x="4803" y="1006"/>
                  <a:pt x="2882" y="3017"/>
                </a:cubicBezTo>
                <a:cubicBezTo>
                  <a:pt x="-961" y="7039"/>
                  <a:pt x="-961" y="13557"/>
                  <a:pt x="2882" y="17578"/>
                </a:cubicBezTo>
                <a:cubicBezTo>
                  <a:pt x="6725" y="21600"/>
                  <a:pt x="12953" y="21600"/>
                  <a:pt x="16796" y="17578"/>
                </a:cubicBezTo>
                <a:cubicBezTo>
                  <a:pt x="20639" y="13557"/>
                  <a:pt x="20639" y="7039"/>
                  <a:pt x="16796" y="3017"/>
                </a:cubicBezTo>
                <a:cubicBezTo>
                  <a:pt x="14875" y="1006"/>
                  <a:pt x="12359" y="0"/>
                  <a:pt x="984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75" name="andrzej.png"/>
          <p:cNvPicPr>
            <a:picLocks noChangeAspect="1"/>
          </p:cNvPicPr>
          <p:nvPr/>
        </p:nvPicPr>
        <p:blipFill>
          <a:blip r:embed="rId3">
            <a:extLst/>
          </a:blip>
          <a:srcRect l="824" t="1012" r="547" b="361"/>
          <a:stretch>
            <a:fillRect/>
          </a:stretch>
        </p:blipFill>
        <p:spPr>
          <a:xfrm>
            <a:off x="7334685" y="7561657"/>
            <a:ext cx="1468882" cy="1468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2" y="0"/>
                </a:moveTo>
                <a:cubicBezTo>
                  <a:pt x="7323" y="0"/>
                  <a:pt x="4803" y="1005"/>
                  <a:pt x="2882" y="3016"/>
                </a:cubicBezTo>
                <a:cubicBezTo>
                  <a:pt x="-961" y="7038"/>
                  <a:pt x="-961" y="13557"/>
                  <a:pt x="2882" y="17578"/>
                </a:cubicBezTo>
                <a:cubicBezTo>
                  <a:pt x="6725" y="21600"/>
                  <a:pt x="12953" y="21600"/>
                  <a:pt x="16796" y="17578"/>
                </a:cubicBezTo>
                <a:cubicBezTo>
                  <a:pt x="20639" y="13557"/>
                  <a:pt x="20639" y="7038"/>
                  <a:pt x="16796" y="3016"/>
                </a:cubicBezTo>
                <a:cubicBezTo>
                  <a:pt x="14875" y="1005"/>
                  <a:pt x="12360" y="0"/>
                  <a:pt x="9842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76" name="emily donald bw.jpg"/>
          <p:cNvPicPr>
            <a:picLocks noChangeAspect="1"/>
          </p:cNvPicPr>
          <p:nvPr/>
        </p:nvPicPr>
        <p:blipFill>
          <a:blip r:embed="rId4">
            <a:extLst/>
          </a:blip>
          <a:srcRect l="1104" t="1098" r="1092" b="1092"/>
          <a:stretch>
            <a:fillRect/>
          </a:stretch>
        </p:blipFill>
        <p:spPr>
          <a:xfrm>
            <a:off x="9963533" y="10508680"/>
            <a:ext cx="1871823" cy="1871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7" y="0"/>
                </a:moveTo>
                <a:cubicBezTo>
                  <a:pt x="7319" y="0"/>
                  <a:pt x="4803" y="1007"/>
                  <a:pt x="2882" y="3017"/>
                </a:cubicBezTo>
                <a:cubicBezTo>
                  <a:pt x="-961" y="7038"/>
                  <a:pt x="-961" y="13558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8"/>
                  <a:pt x="20639" y="7038"/>
                  <a:pt x="16796" y="3017"/>
                </a:cubicBezTo>
                <a:cubicBezTo>
                  <a:pt x="14875" y="1007"/>
                  <a:pt x="12355" y="0"/>
                  <a:pt x="983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77" name="stephen.png"/>
          <p:cNvPicPr>
            <a:picLocks noChangeAspect="1"/>
          </p:cNvPicPr>
          <p:nvPr/>
        </p:nvPicPr>
        <p:blipFill>
          <a:blip r:embed="rId5">
            <a:extLst/>
          </a:blip>
          <a:srcRect l="5703" t="1179" r="7266" b="694"/>
          <a:stretch>
            <a:fillRect/>
          </a:stretch>
        </p:blipFill>
        <p:spPr>
          <a:xfrm>
            <a:off x="17129811" y="7816769"/>
            <a:ext cx="1469339" cy="14692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2" y="1005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6" y="1005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78" name="brad.png"/>
          <p:cNvPicPr>
            <a:picLocks noChangeAspect="1"/>
          </p:cNvPicPr>
          <p:nvPr/>
        </p:nvPicPr>
        <p:blipFill>
          <a:blip r:embed="rId6">
            <a:extLst/>
          </a:blip>
          <a:srcRect l="147" t="361" r="9760" b="9542"/>
          <a:stretch>
            <a:fillRect/>
          </a:stretch>
        </p:blipFill>
        <p:spPr>
          <a:xfrm>
            <a:off x="9301370" y="7150091"/>
            <a:ext cx="2142924" cy="21430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8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8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79" name="grayson.png"/>
          <p:cNvPicPr>
            <a:picLocks noChangeAspect="1"/>
          </p:cNvPicPr>
          <p:nvPr/>
        </p:nvPicPr>
        <p:blipFill>
          <a:blip r:embed="rId7">
            <a:extLst/>
          </a:blip>
          <a:srcRect l="1682" b="6010"/>
          <a:stretch>
            <a:fillRect/>
          </a:stretch>
        </p:blipFill>
        <p:spPr>
          <a:xfrm>
            <a:off x="9570168" y="5207229"/>
            <a:ext cx="1469401" cy="1466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2" h="20591" extrusionOk="0">
                <a:moveTo>
                  <a:pt x="9063" y="0"/>
                </a:moveTo>
                <a:cubicBezTo>
                  <a:pt x="6854" y="270"/>
                  <a:pt x="4718" y="1249"/>
                  <a:pt x="3023" y="2947"/>
                </a:cubicBezTo>
                <a:cubicBezTo>
                  <a:pt x="-1008" y="6984"/>
                  <a:pt x="-1008" y="13526"/>
                  <a:pt x="3023" y="17563"/>
                </a:cubicBezTo>
                <a:cubicBezTo>
                  <a:pt x="7053" y="21600"/>
                  <a:pt x="13586" y="21600"/>
                  <a:pt x="17616" y="17563"/>
                </a:cubicBezTo>
                <a:cubicBezTo>
                  <a:pt x="19380" y="15797"/>
                  <a:pt x="20372" y="13553"/>
                  <a:pt x="20592" y="11246"/>
                </a:cubicBezTo>
                <a:lnTo>
                  <a:pt x="20592" y="9263"/>
                </a:lnTo>
                <a:cubicBezTo>
                  <a:pt x="20372" y="6957"/>
                  <a:pt x="19380" y="4713"/>
                  <a:pt x="17616" y="2947"/>
                </a:cubicBezTo>
                <a:cubicBezTo>
                  <a:pt x="15920" y="1248"/>
                  <a:pt x="13781" y="269"/>
                  <a:pt x="11571" y="0"/>
                </a:cubicBezTo>
                <a:lnTo>
                  <a:pt x="9063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380" name="ryan-BIG.gif"/>
          <p:cNvPicPr>
            <a:picLocks noChangeAspect="1"/>
          </p:cNvPicPr>
          <p:nvPr/>
        </p:nvPicPr>
        <p:blipFill>
          <a:blip r:embed="rId8">
            <a:extLst/>
          </a:blip>
          <a:srcRect l="1413" t="530" r="17843" b="804"/>
          <a:stretch>
            <a:fillRect/>
          </a:stretch>
        </p:blipFill>
        <p:spPr>
          <a:xfrm>
            <a:off x="6444056" y="9635349"/>
            <a:ext cx="2247312" cy="2247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4"/>
                  <a:pt x="2882" y="3015"/>
                </a:cubicBezTo>
                <a:cubicBezTo>
                  <a:pt x="-961" y="7037"/>
                  <a:pt x="-961" y="13557"/>
                  <a:pt x="2882" y="17578"/>
                </a:cubicBezTo>
                <a:cubicBezTo>
                  <a:pt x="6724" y="21600"/>
                  <a:pt x="12954" y="21600"/>
                  <a:pt x="16796" y="17578"/>
                </a:cubicBezTo>
                <a:cubicBezTo>
                  <a:pt x="20639" y="13557"/>
                  <a:pt x="20639" y="7037"/>
                  <a:pt x="16796" y="3015"/>
                </a:cubicBezTo>
                <a:cubicBezTo>
                  <a:pt x="14875" y="1004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81" name="chris.png"/>
          <p:cNvPicPr>
            <a:picLocks noChangeAspect="1"/>
          </p:cNvPicPr>
          <p:nvPr/>
        </p:nvPicPr>
        <p:blipFill>
          <a:blip r:embed="rId9">
            <a:extLst/>
          </a:blip>
          <a:srcRect t="9" b="210"/>
          <a:stretch>
            <a:fillRect/>
          </a:stretch>
        </p:blipFill>
        <p:spPr>
          <a:xfrm>
            <a:off x="17975144" y="4698057"/>
            <a:ext cx="1789263" cy="1785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91" extrusionOk="0">
                <a:moveTo>
                  <a:pt x="9499" y="0"/>
                </a:moveTo>
                <a:cubicBezTo>
                  <a:pt x="7179" y="267"/>
                  <a:pt x="4928" y="1242"/>
                  <a:pt x="3147" y="2943"/>
                </a:cubicBezTo>
                <a:cubicBezTo>
                  <a:pt x="1140" y="4861"/>
                  <a:pt x="100" y="7347"/>
                  <a:pt x="0" y="9860"/>
                </a:cubicBezTo>
                <a:lnTo>
                  <a:pt x="0" y="10651"/>
                </a:lnTo>
                <a:cubicBezTo>
                  <a:pt x="101" y="13163"/>
                  <a:pt x="1141" y="15646"/>
                  <a:pt x="3147" y="17563"/>
                </a:cubicBezTo>
                <a:cubicBezTo>
                  <a:pt x="7372" y="21600"/>
                  <a:pt x="14223" y="21600"/>
                  <a:pt x="18448" y="17563"/>
                </a:cubicBezTo>
                <a:cubicBezTo>
                  <a:pt x="20464" y="15636"/>
                  <a:pt x="21508" y="13139"/>
                  <a:pt x="21600" y="10615"/>
                </a:cubicBezTo>
                <a:lnTo>
                  <a:pt x="21600" y="9892"/>
                </a:lnTo>
                <a:cubicBezTo>
                  <a:pt x="21508" y="7368"/>
                  <a:pt x="20464" y="4869"/>
                  <a:pt x="18448" y="2943"/>
                </a:cubicBezTo>
                <a:cubicBezTo>
                  <a:pt x="16667" y="1242"/>
                  <a:pt x="14421" y="267"/>
                  <a:pt x="12101" y="0"/>
                </a:cubicBezTo>
                <a:lnTo>
                  <a:pt x="9499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382" name="leo-BIG.png"/>
          <p:cNvPicPr>
            <a:picLocks noChangeAspect="1"/>
          </p:cNvPicPr>
          <p:nvPr/>
        </p:nvPicPr>
        <p:blipFill>
          <a:blip r:embed="rId10">
            <a:extLst/>
          </a:blip>
          <a:srcRect l="16732" t="1418" r="586" b="755"/>
          <a:stretch>
            <a:fillRect/>
          </a:stretch>
        </p:blipFill>
        <p:spPr>
          <a:xfrm>
            <a:off x="14889508" y="8202326"/>
            <a:ext cx="1466630" cy="14665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2" y="0"/>
                </a:moveTo>
                <a:cubicBezTo>
                  <a:pt x="7323" y="0"/>
                  <a:pt x="4803" y="1004"/>
                  <a:pt x="2882" y="3015"/>
                </a:cubicBezTo>
                <a:cubicBezTo>
                  <a:pt x="-961" y="7037"/>
                  <a:pt x="-961" y="13556"/>
                  <a:pt x="2882" y="17578"/>
                </a:cubicBezTo>
                <a:cubicBezTo>
                  <a:pt x="6725" y="21600"/>
                  <a:pt x="12953" y="21600"/>
                  <a:pt x="16796" y="17578"/>
                </a:cubicBezTo>
                <a:cubicBezTo>
                  <a:pt x="20639" y="13556"/>
                  <a:pt x="20639" y="7037"/>
                  <a:pt x="16796" y="3015"/>
                </a:cubicBezTo>
                <a:cubicBezTo>
                  <a:pt x="14875" y="1004"/>
                  <a:pt x="12360" y="0"/>
                  <a:pt x="9842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83" name="philip-BIG.gif"/>
          <p:cNvPicPr>
            <a:picLocks noChangeAspect="1"/>
          </p:cNvPicPr>
          <p:nvPr/>
        </p:nvPicPr>
        <p:blipFill>
          <a:blip r:embed="rId11">
            <a:extLst/>
          </a:blip>
          <a:srcRect l="838" t="695" r="774" b="33597"/>
          <a:stretch>
            <a:fillRect/>
          </a:stretch>
        </p:blipFill>
        <p:spPr>
          <a:xfrm>
            <a:off x="11450327" y="4585576"/>
            <a:ext cx="3207059" cy="32069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4"/>
                  <a:pt x="2881" y="3015"/>
                </a:cubicBezTo>
                <a:cubicBezTo>
                  <a:pt x="-961" y="7037"/>
                  <a:pt x="-961" y="13557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7"/>
                  <a:pt x="20639" y="7037"/>
                  <a:pt x="16797" y="3015"/>
                </a:cubicBezTo>
                <a:cubicBezTo>
                  <a:pt x="14875" y="1004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84" name="freddy-BIG.gif"/>
          <p:cNvPicPr>
            <a:picLocks noChangeAspect="1"/>
          </p:cNvPicPr>
          <p:nvPr/>
        </p:nvPicPr>
        <p:blipFill>
          <a:blip r:embed="rId12">
            <a:extLst/>
          </a:blip>
          <a:srcRect l="3705" t="1323" r="2879" b="503"/>
          <a:stretch>
            <a:fillRect/>
          </a:stretch>
        </p:blipFill>
        <p:spPr>
          <a:xfrm>
            <a:off x="6844974" y="4082783"/>
            <a:ext cx="2142424" cy="2142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7" y="0"/>
                </a:moveTo>
                <a:cubicBezTo>
                  <a:pt x="7319" y="0"/>
                  <a:pt x="4803" y="1007"/>
                  <a:pt x="2882" y="3018"/>
                </a:cubicBezTo>
                <a:cubicBezTo>
                  <a:pt x="-961" y="7039"/>
                  <a:pt x="-961" y="13557"/>
                  <a:pt x="2882" y="17579"/>
                </a:cubicBezTo>
                <a:cubicBezTo>
                  <a:pt x="6725" y="21600"/>
                  <a:pt x="12953" y="21600"/>
                  <a:pt x="16796" y="17579"/>
                </a:cubicBezTo>
                <a:cubicBezTo>
                  <a:pt x="20639" y="13557"/>
                  <a:pt x="20639" y="7039"/>
                  <a:pt x="16796" y="3018"/>
                </a:cubicBezTo>
                <a:cubicBezTo>
                  <a:pt x="14875" y="1007"/>
                  <a:pt x="12355" y="0"/>
                  <a:pt x="983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85" name="ozan.png"/>
          <p:cNvPicPr>
            <a:picLocks noChangeAspect="1"/>
          </p:cNvPicPr>
          <p:nvPr/>
        </p:nvPicPr>
        <p:blipFill>
          <a:blip r:embed="rId13">
            <a:extLst/>
          </a:blip>
          <a:srcRect l="752" t="635" r="599" b="722"/>
          <a:stretch>
            <a:fillRect/>
          </a:stretch>
        </p:blipFill>
        <p:spPr>
          <a:xfrm>
            <a:off x="15045292" y="4388160"/>
            <a:ext cx="2508161" cy="25080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7" y="0"/>
                </a:moveTo>
                <a:cubicBezTo>
                  <a:pt x="7320" y="0"/>
                  <a:pt x="4802" y="1004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6" y="1004"/>
                  <a:pt x="12355" y="0"/>
                  <a:pt x="983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86" name="sam.png"/>
          <p:cNvPicPr>
            <a:picLocks noChangeAspect="1"/>
          </p:cNvPicPr>
          <p:nvPr/>
        </p:nvPicPr>
        <p:blipFill>
          <a:blip r:embed="rId14">
            <a:extLst/>
          </a:blip>
          <a:srcRect l="1465" t="1575" r="1354" b="1237"/>
          <a:stretch>
            <a:fillRect/>
          </a:stretch>
        </p:blipFill>
        <p:spPr>
          <a:xfrm>
            <a:off x="12301559" y="8899018"/>
            <a:ext cx="2302366" cy="23025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7"/>
                  <a:pt x="2882" y="3017"/>
                </a:cubicBezTo>
                <a:cubicBezTo>
                  <a:pt x="-961" y="7039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9"/>
                  <a:pt x="16796" y="3017"/>
                </a:cubicBezTo>
                <a:cubicBezTo>
                  <a:pt x="14875" y="1007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87" name="Shape 387"/>
          <p:cNvSpPr/>
          <p:nvPr/>
        </p:nvSpPr>
        <p:spPr>
          <a:xfrm>
            <a:off x="11902678" y="7821829"/>
            <a:ext cx="2302379" cy="770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defTabSz="821531">
              <a:lnSpc>
                <a:spcPct val="90000"/>
              </a:lnSpc>
              <a:defRPr sz="22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pPr>
            <a:r>
              <a:t>Second Life</a:t>
            </a:r>
          </a:p>
          <a:p>
            <a:pPr defTabSz="821531">
              <a:lnSpc>
                <a:spcPct val="90000"/>
              </a:lnSpc>
              <a:defRPr sz="22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pPr>
            <a:r>
              <a:t>Don Corleone</a:t>
            </a:r>
          </a:p>
        </p:txBody>
      </p:sp>
      <p:sp>
        <p:nvSpPr>
          <p:cNvPr id="388" name="Shape 388"/>
          <p:cNvSpPr/>
          <p:nvPr/>
        </p:nvSpPr>
        <p:spPr>
          <a:xfrm>
            <a:off x="17504805" y="6473731"/>
            <a:ext cx="2730012" cy="770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defTabSz="821531">
              <a:lnSpc>
                <a:spcPct val="90000"/>
              </a:lnSpc>
              <a:defRPr sz="22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pPr>
            <a:r>
              <a:t>VR/mobile game</a:t>
            </a:r>
          </a:p>
          <a:p>
            <a:pPr defTabSz="821531">
              <a:lnSpc>
                <a:spcPct val="90000"/>
              </a:lnSpc>
              <a:defRPr sz="22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pPr>
            <a:r>
              <a:t>veteran</a:t>
            </a:r>
          </a:p>
        </p:txBody>
      </p:sp>
      <p:sp>
        <p:nvSpPr>
          <p:cNvPr id="389" name="Shape 389"/>
          <p:cNvSpPr/>
          <p:nvPr/>
        </p:nvSpPr>
        <p:spPr>
          <a:xfrm>
            <a:off x="6691631" y="6249669"/>
            <a:ext cx="2448949" cy="770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90000"/>
              </a:lnSpc>
              <a:defRPr sz="22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</a:lstStyle>
          <a:p>
            <a:r>
              <a:t>Audio zealot, closet economist</a:t>
            </a:r>
          </a:p>
        </p:txBody>
      </p:sp>
      <p:sp>
        <p:nvSpPr>
          <p:cNvPr id="390" name="Shape 390"/>
          <p:cNvSpPr/>
          <p:nvPr/>
        </p:nvSpPr>
        <p:spPr>
          <a:xfrm>
            <a:off x="12301823" y="11259062"/>
            <a:ext cx="2301820" cy="770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defTabSz="821531">
              <a:lnSpc>
                <a:spcPct val="90000"/>
              </a:lnSpc>
              <a:defRPr sz="22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pPr>
            <a:r>
              <a:t>NVidia graphics</a:t>
            </a:r>
          </a:p>
          <a:p>
            <a:pPr defTabSz="821531">
              <a:lnSpc>
                <a:spcPct val="90000"/>
              </a:lnSpc>
              <a:defRPr sz="22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pPr>
            <a:r>
              <a:t>maestro</a:t>
            </a:r>
          </a:p>
        </p:txBody>
      </p:sp>
      <p:sp>
        <p:nvSpPr>
          <p:cNvPr id="391" name="Shape 391"/>
          <p:cNvSpPr/>
          <p:nvPr/>
        </p:nvSpPr>
        <p:spPr>
          <a:xfrm>
            <a:off x="8548146" y="9325198"/>
            <a:ext cx="3648814" cy="770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90000"/>
              </a:lnSpc>
              <a:defRPr sz="22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</a:lstStyle>
          <a:p>
            <a:r>
              <a:t>Real Networks streaming media superstar</a:t>
            </a:r>
          </a:p>
        </p:txBody>
      </p:sp>
      <p:sp>
        <p:nvSpPr>
          <p:cNvPr id="392" name="Shape 392"/>
          <p:cNvSpPr/>
          <p:nvPr/>
        </p:nvSpPr>
        <p:spPr>
          <a:xfrm>
            <a:off x="14934195" y="6950878"/>
            <a:ext cx="2730069" cy="770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90000"/>
              </a:lnSpc>
              <a:defRPr sz="22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</a:lstStyle>
          <a:p>
            <a:r>
              <a:t>Pixar feature film designer</a:t>
            </a:r>
          </a:p>
        </p:txBody>
      </p:sp>
      <p:sp>
        <p:nvSpPr>
          <p:cNvPr id="393" name="Shape 393"/>
          <p:cNvSpPr/>
          <p:nvPr/>
        </p:nvSpPr>
        <p:spPr>
          <a:xfrm>
            <a:off x="5585338" y="11898404"/>
            <a:ext cx="3965133" cy="473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90000"/>
              </a:lnSpc>
              <a:defRPr sz="22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</a:lstStyle>
          <a:p>
            <a:r>
              <a:t>Touring rockstar / designer</a:t>
            </a:r>
          </a:p>
        </p:txBody>
      </p:sp>
      <p:sp>
        <p:nvSpPr>
          <p:cNvPr id="394" name="Shape 394"/>
          <p:cNvSpPr/>
          <p:nvPr/>
        </p:nvSpPr>
        <p:spPr>
          <a:xfrm>
            <a:off x="3677426" y="8429349"/>
            <a:ext cx="3422843" cy="770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defTabSz="821531">
              <a:lnSpc>
                <a:spcPct val="90000"/>
              </a:lnSpc>
              <a:defRPr sz="22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pPr>
            <a:r>
              <a:t>Actual rocket scientist, </a:t>
            </a:r>
          </a:p>
          <a:p>
            <a:pPr defTabSz="821531">
              <a:lnSpc>
                <a:spcPct val="90000"/>
              </a:lnSpc>
              <a:defRPr sz="2200">
                <a:solidFill>
                  <a:srgbClr val="53585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pPr>
            <a:r>
              <a:t>Second Life employee #1</a:t>
            </a:r>
          </a:p>
        </p:txBody>
      </p:sp>
      <p:sp>
        <p:nvSpPr>
          <p:cNvPr id="395" name="Shape 395"/>
          <p:cNvSpPr>
            <a:spLocks noGrp="1"/>
          </p:cNvSpPr>
          <p:nvPr>
            <p:ph type="sldNum" sz="quarter" idx="2"/>
          </p:nvPr>
        </p:nvSpPr>
        <p:spPr>
          <a:xfrm>
            <a:off x="12153527" y="13010554"/>
            <a:ext cx="344552" cy="3841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2937">
              <a:defRPr sz="1600"/>
            </a:lvl1pPr>
          </a:lstStyle>
          <a:p>
            <a:fld id="{86CB4B4D-7CA3-9044-876B-883B54F8677D}" type="slidenum">
              <a:t>16</a:t>
            </a:fld>
            <a:endParaRPr/>
          </a:p>
        </p:txBody>
      </p:sp>
      <p:pic>
        <p:nvPicPr>
          <p:cNvPr id="396" name="Logo-HighFidelity-Line-Gray.png"/>
          <p:cNvPicPr>
            <a:picLocks noChangeAspect="1"/>
          </p:cNvPicPr>
          <p:nvPr/>
        </p:nvPicPr>
        <p:blipFill>
          <a:blip r:embed="rId15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8" cy="1336315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Shape 397"/>
          <p:cNvSpPr/>
          <p:nvPr/>
        </p:nvSpPr>
        <p:spPr>
          <a:xfrm>
            <a:off x="1505028" y="12994943"/>
            <a:ext cx="18141491" cy="1"/>
          </a:xfrm>
          <a:prstGeom prst="line">
            <a:avLst/>
          </a:prstGeom>
          <a:ln w="12700">
            <a:solidFill>
              <a:srgbClr val="B4B4B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>
            <a:spLocks noGrp="1"/>
          </p:cNvSpPr>
          <p:nvPr>
            <p:ph type="body" sz="quarter" idx="1"/>
          </p:nvPr>
        </p:nvSpPr>
        <p:spPr>
          <a:xfrm>
            <a:off x="8812636" y="9804632"/>
            <a:ext cx="8497575" cy="352959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26720" indent="-426720" algn="l" defTabSz="642937">
              <a:lnSpc>
                <a:spcPct val="120000"/>
              </a:lnSpc>
              <a:buClr>
                <a:srgbClr val="535353"/>
              </a:buClr>
              <a:buSzPct val="100000"/>
              <a:buChar char="•"/>
              <a:defRPr sz="2800">
                <a:solidFill>
                  <a:srgbClr val="53585F"/>
                </a:solidFill>
              </a:defRPr>
            </a:pPr>
            <a:r>
              <a:t>Launch phase 1 product, Q1 2015</a:t>
            </a:r>
          </a:p>
          <a:p>
            <a:pPr marL="426720" indent="-426720" algn="l" defTabSz="642937">
              <a:lnSpc>
                <a:spcPct val="120000"/>
              </a:lnSpc>
              <a:buClr>
                <a:srgbClr val="535353"/>
              </a:buClr>
              <a:buSzPct val="100000"/>
              <a:buChar char="•"/>
              <a:defRPr sz="2800">
                <a:solidFill>
                  <a:srgbClr val="53585F"/>
                </a:solidFill>
              </a:defRPr>
            </a:pPr>
            <a:r>
              <a:t>Start charging for Placenames, Q1 2015</a:t>
            </a:r>
          </a:p>
          <a:p>
            <a:pPr marL="426720" indent="-426720" algn="l" defTabSz="642937">
              <a:lnSpc>
                <a:spcPct val="120000"/>
              </a:lnSpc>
              <a:buClr>
                <a:srgbClr val="535353"/>
              </a:buClr>
              <a:buSzPct val="100000"/>
              <a:buChar char="•"/>
              <a:defRPr sz="2800">
                <a:solidFill>
                  <a:srgbClr val="53585F"/>
                </a:solidFill>
              </a:defRPr>
            </a:pPr>
            <a:r>
              <a:t>Port to Samsung GearVR Headset, Q1 2015</a:t>
            </a:r>
          </a:p>
          <a:p>
            <a:pPr marL="426720" indent="-426720" algn="l" defTabSz="642937">
              <a:lnSpc>
                <a:spcPct val="120000"/>
              </a:lnSpc>
              <a:buClr>
                <a:srgbClr val="535353"/>
              </a:buClr>
              <a:buSzPct val="100000"/>
              <a:buChar char="•"/>
              <a:defRPr sz="2800">
                <a:solidFill>
                  <a:srgbClr val="53585F"/>
                </a:solidFill>
              </a:defRPr>
            </a:pPr>
            <a:r>
              <a:t>Increase R&amp;D headcount</a:t>
            </a:r>
          </a:p>
          <a:p>
            <a:pPr marL="426720" indent="-426720" algn="l" defTabSz="642937">
              <a:lnSpc>
                <a:spcPct val="120000"/>
              </a:lnSpc>
              <a:buClr>
                <a:srgbClr val="535353"/>
              </a:buClr>
              <a:buSzPct val="100000"/>
              <a:buChar char="•"/>
              <a:defRPr sz="2800">
                <a:solidFill>
                  <a:srgbClr val="53585F"/>
                </a:solidFill>
              </a:defRPr>
            </a:pPr>
            <a:r>
              <a:t>Increase community management and support</a:t>
            </a:r>
          </a:p>
        </p:txBody>
      </p:sp>
      <p:sp>
        <p:nvSpPr>
          <p:cNvPr id="400" name="Shape 400"/>
          <p:cNvSpPr/>
          <p:nvPr/>
        </p:nvSpPr>
        <p:spPr>
          <a:xfrm>
            <a:off x="6005012" y="300225"/>
            <a:ext cx="12643509" cy="1336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821531">
              <a:defRPr sz="7200">
                <a:solidFill>
                  <a:srgbClr val="3097C7"/>
                </a:solidFill>
                <a:latin typeface="+mj-lt"/>
                <a:ea typeface="+mj-ea"/>
                <a:cs typeface="+mj-cs"/>
                <a:sym typeface="Quadon"/>
              </a:defRPr>
            </a:lvl1pPr>
          </a:lstStyle>
          <a:p>
            <a:r>
              <a:t>Next Steps &amp; Use of Funds</a:t>
            </a:r>
          </a:p>
        </p:txBody>
      </p:sp>
      <p:pic>
        <p:nvPicPr>
          <p:cNvPr id="401" name="hifi at work 2.png"/>
          <p:cNvPicPr>
            <a:picLocks noChangeAspect="1"/>
          </p:cNvPicPr>
          <p:nvPr/>
        </p:nvPicPr>
        <p:blipFill>
          <a:blip r:embed="rId2">
            <a:extLst/>
          </a:blip>
          <a:srcRect t="20564" b="4190"/>
          <a:stretch>
            <a:fillRect/>
          </a:stretch>
        </p:blipFill>
        <p:spPr>
          <a:xfrm>
            <a:off x="4543243" y="1788081"/>
            <a:ext cx="15297558" cy="7674718"/>
          </a:xfrm>
          <a:prstGeom prst="rect">
            <a:avLst/>
          </a:prstGeom>
          <a:ln w="12700">
            <a:miter lim="400000"/>
          </a:ln>
        </p:spPr>
      </p:pic>
      <p:sp>
        <p:nvSpPr>
          <p:cNvPr id="402" name="Shape 402"/>
          <p:cNvSpPr>
            <a:spLocks noGrp="1"/>
          </p:cNvSpPr>
          <p:nvPr>
            <p:ph type="sldNum" sz="quarter" idx="2"/>
          </p:nvPr>
        </p:nvSpPr>
        <p:spPr>
          <a:xfrm>
            <a:off x="12162213" y="13010554"/>
            <a:ext cx="329109" cy="3841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2937">
              <a:defRPr sz="1600"/>
            </a:lvl1pPr>
          </a:lstStyle>
          <a:p>
            <a:fld id="{86CB4B4D-7CA3-9044-876B-883B54F8677D}" type="slidenum">
              <a:t>17</a:t>
            </a:fld>
            <a:endParaRPr/>
          </a:p>
        </p:txBody>
      </p:sp>
      <p:pic>
        <p:nvPicPr>
          <p:cNvPr id="403" name="Logo-HighFidelity-Line-Gray.png"/>
          <p:cNvPicPr>
            <a:picLocks noChangeAspect="1"/>
          </p:cNvPicPr>
          <p:nvPr/>
        </p:nvPicPr>
        <p:blipFill>
          <a:blip r:embed="rId3">
            <a:alphaModFix amt="55941"/>
            <a:extLst/>
          </a:blip>
          <a:stretch>
            <a:fillRect/>
          </a:stretch>
        </p:blipFill>
        <p:spPr>
          <a:xfrm>
            <a:off x="20450888" y="12326786"/>
            <a:ext cx="2672629" cy="1336314"/>
          </a:xfrm>
          <a:prstGeom prst="rect">
            <a:avLst/>
          </a:prstGeom>
          <a:ln w="12700">
            <a:miter lim="400000"/>
          </a:ln>
        </p:spPr>
      </p:pic>
      <p:sp>
        <p:nvSpPr>
          <p:cNvPr id="404" name="Shape 404"/>
          <p:cNvSpPr/>
          <p:nvPr/>
        </p:nvSpPr>
        <p:spPr>
          <a:xfrm>
            <a:off x="1505028" y="12994942"/>
            <a:ext cx="18141489" cy="1"/>
          </a:xfrm>
          <a:prstGeom prst="line">
            <a:avLst/>
          </a:prstGeom>
          <a:ln w="12700">
            <a:solidFill>
              <a:srgbClr val="B4B4B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Logo-HighFidelity-Line-light-gra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21496" y="3925470"/>
            <a:ext cx="11730120" cy="58650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Quadon"/>
        <a:ea typeface="Quadon"/>
        <a:cs typeface="Quadon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C1C3CC"/>
            </a:solidFill>
            <a:effectLst/>
            <a:uFillTx/>
            <a:latin typeface="Proxima Nova"/>
            <a:ea typeface="Proxima Nova"/>
            <a:cs typeface="Proxima Nova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Proxima Nova"/>
            <a:ea typeface="Proxima Nova"/>
            <a:cs typeface="Proxima Nova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Quadon"/>
        <a:ea typeface="Quadon"/>
        <a:cs typeface="Quadon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C1C3CC"/>
            </a:solidFill>
            <a:effectLst/>
            <a:uFillTx/>
            <a:latin typeface="Proxima Nova"/>
            <a:ea typeface="Proxima Nova"/>
            <a:cs typeface="Proxima Nova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Proxima Nova"/>
            <a:ea typeface="Proxima Nova"/>
            <a:cs typeface="Proxima Nova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1430</Words>
  <Application>Microsoft Macintosh PowerPoint</Application>
  <PresentationFormat>Custom</PresentationFormat>
  <Paragraphs>156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Gill Sans Light</vt:lpstr>
      <vt:lpstr>Helvetica</vt:lpstr>
      <vt:lpstr>Helvetica Light</vt:lpstr>
      <vt:lpstr>Helvetica Neue</vt:lpstr>
      <vt:lpstr>Inconsolata</vt:lpstr>
      <vt:lpstr>Lucida Grande</vt:lpstr>
      <vt:lpstr>Proxima Nova</vt:lpstr>
      <vt:lpstr>Proxima Nova Black</vt:lpstr>
      <vt:lpstr>Proxima Nova Extrabold</vt:lpstr>
      <vt:lpstr>Proxima Nova Light</vt:lpstr>
      <vt:lpstr>Proxima Nova Semibold</vt:lpstr>
      <vt:lpstr>Quadon</vt:lpstr>
      <vt:lpstr>Quadon Medium</vt:lpstr>
      <vt:lpstr>Showroom</vt:lpstr>
      <vt:lpstr>PowerPoint Presentation</vt:lpstr>
      <vt:lpstr>PowerPoint Presentation</vt:lpstr>
      <vt:lpstr>PowerPoint Presentation</vt:lpstr>
      <vt:lpstr>PowerPoint Presentation</vt:lpstr>
      <vt:lpstr>Thoys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Computing Power Exchange</vt:lpstr>
      <vt:lpstr>Search &amp; Advertising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alan@highfidelity.com</cp:lastModifiedBy>
  <cp:revision>1</cp:revision>
  <dcterms:modified xsi:type="dcterms:W3CDTF">2016-07-08T22:20:05Z</dcterms:modified>
</cp:coreProperties>
</file>