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19"/>
  </p:notesMasterIdLst>
  <p:sldIdLst>
    <p:sldId id="272" r:id="rId2"/>
    <p:sldId id="257" r:id="rId3"/>
    <p:sldId id="269" r:id="rId4"/>
    <p:sldId id="275" r:id="rId5"/>
    <p:sldId id="276" r:id="rId6"/>
    <p:sldId id="277" r:id="rId7"/>
    <p:sldId id="278" r:id="rId8"/>
    <p:sldId id="282" r:id="rId9"/>
    <p:sldId id="283" r:id="rId10"/>
    <p:sldId id="284" r:id="rId11"/>
    <p:sldId id="285" r:id="rId12"/>
    <p:sldId id="291" r:id="rId13"/>
    <p:sldId id="292" r:id="rId14"/>
    <p:sldId id="286" r:id="rId15"/>
    <p:sldId id="287" r:id="rId16"/>
    <p:sldId id="290" r:id="rId17"/>
    <p:sldId id="294" r:id="rId18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4C5F"/>
    <a:srgbClr val="FFFFFF"/>
    <a:srgbClr val="00B4EF"/>
    <a:srgbClr val="0094C5"/>
    <a:srgbClr val="F49621"/>
    <a:srgbClr val="9495FF"/>
    <a:srgbClr val="39A38F"/>
    <a:srgbClr val="1FC6A6"/>
    <a:srgbClr val="FF6309"/>
    <a:srgbClr val="D8D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3"/>
    <p:restoredTop sz="94819"/>
  </p:normalViewPr>
  <p:slideViewPr>
    <p:cSldViewPr snapToGrid="0" snapToObjects="1">
      <p:cViewPr>
        <p:scale>
          <a:sx n="56" d="100"/>
          <a:sy n="56" d="100"/>
        </p:scale>
        <p:origin x="2040" y="148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2286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4572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6858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9144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11430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13716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16002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18288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62888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8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55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8063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4716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70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798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6903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0059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8964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6030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939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3021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6417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7271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906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 Gradient Blank 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ark Gradient + Logo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DB5ED"/>
              </a:gs>
              <a:gs pos="11751">
                <a:srgbClr val="1DB5ED"/>
              </a:gs>
              <a:gs pos="100000">
                <a:srgbClr val="1FC6A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" name="Shape 1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bg>
      <p:bgPr>
        <a:solidFill>
          <a:srgbClr val="FFFFF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518748" y="509675"/>
            <a:ext cx="4047382" cy="8797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Shape 21"/>
          <p:cNvCxnSpPr/>
          <p:nvPr/>
        </p:nvCxnSpPr>
        <p:spPr>
          <a:xfrm>
            <a:off x="845862" y="1857572"/>
            <a:ext cx="22755774" cy="0"/>
          </a:xfrm>
          <a:prstGeom prst="straightConnector1">
            <a:avLst/>
          </a:prstGeom>
          <a:noFill/>
          <a:ln w="25400" cap="flat" cmpd="sng">
            <a:solidFill>
              <a:srgbClr val="B2B9BD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6" cy="4643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1143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137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160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182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833937" y="7072310"/>
            <a:ext cx="14716126" cy="15894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4212431" marR="0" lvl="5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949031" marR="0" lvl="6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5685631" marR="0" lvl="7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6422231" marR="0" lvl="8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961543" y="13010553"/>
            <a:ext cx="443053" cy="549251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ct val="25000"/>
              <a:buFont typeface="Arial"/>
              <a:buNone/>
            </a:pPr>
            <a:fld id="{00000000-1234-1234-1234-123412341234}" type="slidenum">
              <a:rPr lang="en-US" sz="2200" b="0" i="0" u="none" strike="noStrike" cap="none" baseline="-25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200" b="0" i="0" u="none" strike="noStrike" cap="none" baseline="-25000">
              <a:solidFill>
                <a:srgbClr val="A6AAA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py 2">
    <p:bg>
      <p:bgPr>
        <a:solidFill>
          <a:srgbClr val="FFFFF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DB5ED"/>
              </a:gs>
              <a:gs pos="11751">
                <a:srgbClr val="1DB5ED"/>
              </a:gs>
              <a:gs pos="100000">
                <a:srgbClr val="1FC6A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1" name="Shape 31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 Gradient + Logo copy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17144">
                <a:srgbClr val="E84F60"/>
              </a:gs>
              <a:gs pos="99234">
                <a:srgbClr val="B172B3"/>
              </a:gs>
              <a:gs pos="100000">
                <a:srgbClr val="B172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" name="Shape 35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CCCACD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" name="Shape 39"/>
          <p:cNvPicPr preferRelativeResize="0"/>
          <p:nvPr/>
        </p:nvPicPr>
        <p:blipFill rotWithShape="1">
          <a:blip r:embed="rId2">
            <a:alphaModFix amt="54989"/>
          </a:blip>
          <a:srcRect/>
          <a:stretch/>
        </p:blipFill>
        <p:spPr>
          <a:xfrm>
            <a:off x="808345" y="474543"/>
            <a:ext cx="936683" cy="93666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 Gradient + Logo copy 1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endParaRPr sz="4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7" name="Shape 47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" name="Shape 49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4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" name="Shape 53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" name="Shape 55"/>
          <p:cNvSpPr/>
          <p:nvPr/>
        </p:nvSpPr>
        <p:spPr>
          <a:xfrm rot="-1448864">
            <a:off x="-1537383" y="-2707529"/>
            <a:ext cx="30850384" cy="20196891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9" name="Shape 59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/>
          <p:nvPr/>
        </p:nvSpPr>
        <p:spPr>
          <a:xfrm>
            <a:off x="1724702" y="315815"/>
            <a:ext cx="24424358" cy="137188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" name="Shape 61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5"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5" name="Shape 65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/>
          <p:nvPr/>
        </p:nvSpPr>
        <p:spPr>
          <a:xfrm>
            <a:off x="1724702" y="315815"/>
            <a:ext cx="24424358" cy="137188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Shape 67"/>
          <p:cNvSpPr/>
          <p:nvPr/>
        </p:nvSpPr>
        <p:spPr>
          <a:xfrm rot="-1448864">
            <a:off x="-1468356" y="-2722294"/>
            <a:ext cx="30850384" cy="20534362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1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1" name="Shape 71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Shape 73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9332089" y="7003221"/>
            <a:ext cx="15085407" cy="6761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694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1196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6"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8" name="Shape 78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" name="Shape 80"/>
          <p:cNvSpPr/>
          <p:nvPr/>
        </p:nvSpPr>
        <p:spPr>
          <a:xfrm rot="-1448864">
            <a:off x="-1410070" y="-2734762"/>
            <a:ext cx="30850384" cy="20819311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2">
    <p:bg>
      <p:bgPr>
        <a:solidFill>
          <a:srgbClr val="FFFFFF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" name="Shape 84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py"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-22849" y="-49327"/>
            <a:ext cx="24457048" cy="13814655"/>
            <a:chOff x="1465946" y="63480"/>
            <a:chExt cx="24457048" cy="13814653"/>
          </a:xfrm>
        </p:grpSpPr>
        <p:pic>
          <p:nvPicPr>
            <p:cNvPr id="93" name="Shape 93"/>
            <p:cNvPicPr preferRelativeResize="0"/>
            <p:nvPr/>
          </p:nvPicPr>
          <p:blipFill rotWithShape="1">
            <a:blip r:embed="rId2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90986" y="79055"/>
              <a:ext cx="24411781" cy="13799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Shape 94"/>
            <p:cNvSpPr/>
            <p:nvPr/>
          </p:nvSpPr>
          <p:spPr>
            <a:xfrm>
              <a:off x="1465946" y="63480"/>
              <a:ext cx="24457048" cy="13798899"/>
            </a:xfrm>
            <a:prstGeom prst="rect">
              <a:avLst/>
            </a:prstGeom>
            <a:gradFill>
              <a:gsLst>
                <a:gs pos="0">
                  <a:srgbClr val="000000">
                    <a:alpha val="50196"/>
                  </a:srgbClr>
                </a:gs>
                <a:gs pos="7">
                  <a:srgbClr val="000000">
                    <a:alpha val="50196"/>
                  </a:srgbClr>
                </a:gs>
                <a:gs pos="24711">
                  <a:srgbClr val="000000">
                    <a:alpha val="0"/>
                  </a:srgbClr>
                </a:gs>
                <a:gs pos="75030">
                  <a:srgbClr val="000000">
                    <a:alpha val="0"/>
                  </a:srgbClr>
                </a:gs>
                <a:gs pos="100000">
                  <a:srgbClr val="000000">
                    <a:alpha val="50196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C3CC"/>
                </a:buClr>
                <a:buFont typeface="Proxima Nova"/>
                <a:buNone/>
              </a:pPr>
              <a:endParaRPr sz="44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95" name="Shape 95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  <a:effectLst>
            <a:outerShdw blurRad="25399" dist="29626" dir="5520000" rotWithShape="0">
              <a:srgbClr val="000000">
                <a:alpha val="29803"/>
              </a:srgbClr>
            </a:outerShdw>
          </a:effectLst>
        </p:spPr>
      </p:pic>
      <p:sp>
        <p:nvSpPr>
          <p:cNvPr id="97" name="Shape 97"/>
          <p:cNvSpPr/>
          <p:nvPr/>
        </p:nvSpPr>
        <p:spPr>
          <a:xfrm>
            <a:off x="9332089" y="7003221"/>
            <a:ext cx="15085407" cy="6761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694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1196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3"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/>
        <p:spPr>
          <a:xfrm flipH="1">
            <a:off x="-163751" y="-986120"/>
            <a:ext cx="24711504" cy="1563744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1" name="Shape 101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 rot="-1448864">
            <a:off x="1478811" y="10649549"/>
            <a:ext cx="30850384" cy="6938234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" name="Shape 104"/>
          <p:cNvSpPr/>
          <p:nvPr/>
        </p:nvSpPr>
        <p:spPr>
          <a:xfrm rot="-1448864">
            <a:off x="-6334363" y="-1086096"/>
            <a:ext cx="32286975" cy="13898868"/>
          </a:xfrm>
          <a:prstGeom prst="rect">
            <a:avLst/>
          </a:prstGeom>
          <a:gradFill>
            <a:gsLst>
              <a:gs pos="0">
                <a:srgbClr val="1FC6A6">
                  <a:alpha val="72549"/>
                </a:srgbClr>
              </a:gs>
              <a:gs pos="7">
                <a:srgbClr val="1FC6A6">
                  <a:alpha val="72549"/>
                </a:srgbClr>
              </a:gs>
              <a:gs pos="100000">
                <a:srgbClr val="1DB5ED">
                  <a:alpha val="72549"/>
                </a:srgbClr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3"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hape 107"/>
          <p:cNvPicPr preferRelativeResize="0"/>
          <p:nvPr/>
        </p:nvPicPr>
        <p:blipFill/>
        <p:spPr>
          <a:xfrm flipH="1">
            <a:off x="-163751" y="-960720"/>
            <a:ext cx="24711504" cy="1563744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-54267" y="-73120"/>
            <a:ext cx="24543336" cy="13862238"/>
          </a:xfrm>
          <a:prstGeom prst="rect">
            <a:avLst/>
          </a:prstGeom>
          <a:gradFill>
            <a:gsLst>
              <a:gs pos="0">
                <a:srgbClr val="000000">
                  <a:alpha val="80000"/>
                </a:srgbClr>
              </a:gs>
              <a:gs pos="7">
                <a:srgbClr val="000000">
                  <a:alpha val="80000"/>
                </a:srgbClr>
              </a:gs>
              <a:gs pos="24711">
                <a:srgbClr val="000000">
                  <a:alpha val="0"/>
                </a:srgbClr>
              </a:gs>
              <a:gs pos="75030">
                <a:srgbClr val="000000">
                  <a:alpha val="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 rot="-1448864">
            <a:off x="1478811" y="10649549"/>
            <a:ext cx="30850384" cy="6938234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E84F6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7"/>
          <p:cNvPicPr preferRelativeResize="0"/>
          <p:nvPr/>
        </p:nvPicPr>
        <p:blipFill rotWithShape="1">
          <a:blip r:embed="rId20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499" cy="342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1143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137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160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182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499" cy="8864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529431" marR="0" lvl="0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66031" marR="0" lvl="1" indent="-289908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2002631" marR="0" lvl="2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739231" marR="0" lvl="3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475830" marR="0" lvl="4" indent="-289908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4212431" marR="0" lvl="5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949031" marR="0" lvl="6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5685631" marR="0" lvl="7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6422231" marR="0" lvl="8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4.emf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tiff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6" Type="http://schemas.openxmlformats.org/officeDocument/2006/relationships/image" Target="../media/image22.tiff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31" y="4019018"/>
            <a:ext cx="14487148" cy="3598856"/>
          </a:xfrm>
          <a:prstGeom prst="rect">
            <a:avLst/>
          </a:prstGeom>
        </p:spPr>
      </p:pic>
      <p:sp>
        <p:nvSpPr>
          <p:cNvPr id="4" name="Shape 226"/>
          <p:cNvSpPr/>
          <p:nvPr/>
        </p:nvSpPr>
        <p:spPr>
          <a:xfrm rot="10800000">
            <a:off x="8383342" y="6400336"/>
            <a:ext cx="16098982" cy="731566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3489" y="6805242"/>
            <a:ext cx="166511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dirty="0" smtClean="0"/>
              <a:t>Investor Presentation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415523" y="11050474"/>
            <a:ext cx="58878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6000" dirty="0" smtClean="0">
                <a:solidFill>
                  <a:srgbClr val="FFFFFF"/>
                </a:solidFill>
              </a:rPr>
              <a:t>Q1, 2018</a:t>
            </a:r>
          </a:p>
          <a:p>
            <a:pPr lvl="0" algn="r"/>
            <a:r>
              <a:rPr lang="en-US" sz="3600" dirty="0" smtClean="0">
                <a:solidFill>
                  <a:srgbClr val="FFFFFF"/>
                </a:solidFill>
              </a:rPr>
              <a:t>Confidential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 rotWithShape="1">
          <a:blip r:embed="rId3" cstate="hqprint">
            <a:alphaModFix amt="5593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50885" y="12326784"/>
            <a:ext cx="2672627" cy="13363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Shape 131"/>
          <p:cNvCxnSpPr/>
          <p:nvPr/>
        </p:nvCxnSpPr>
        <p:spPr>
          <a:xfrm>
            <a:off x="1505028" y="12994940"/>
            <a:ext cx="1814149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32" name="Shape 132"/>
          <p:cNvSpPr/>
          <p:nvPr/>
        </p:nvSpPr>
        <p:spPr>
          <a:xfrm>
            <a:off x="1546867" y="1213408"/>
            <a:ext cx="21862962" cy="9902898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>
                <a:solidFill>
                  <a:srgbClr val="E84F60"/>
                </a:solidFill>
              </a:rPr>
              <a:t>An </a:t>
            </a:r>
            <a:r>
              <a:rPr lang="en-US" sz="8000" dirty="0" smtClean="0">
                <a:solidFill>
                  <a:srgbClr val="E84F60"/>
                </a:solidFill>
              </a:rPr>
              <a:t>open source</a:t>
            </a:r>
            <a:r>
              <a:rPr lang="en-US" sz="8000" dirty="0">
                <a:solidFill>
                  <a:srgbClr val="E84F60"/>
                </a:solidFill>
              </a:rPr>
              <a:t>, blockchain-based VR platform </a:t>
            </a:r>
          </a:p>
        </p:txBody>
      </p:sp>
      <p:sp>
        <p:nvSpPr>
          <p:cNvPr id="12" name="Shape 132"/>
          <p:cNvSpPr/>
          <p:nvPr/>
        </p:nvSpPr>
        <p:spPr>
          <a:xfrm>
            <a:off x="2890081" y="4717431"/>
            <a:ext cx="17132440" cy="541320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685800" marR="0" lvl="0" indent="-6858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90000"/>
              <a:buFont typeface="Arial" charset="0"/>
              <a:buNone/>
              <a:tabLst/>
              <a:defRPr/>
            </a:pPr>
            <a:endParaRPr lang="en-US" sz="4800" i="0" u="none" strike="noStrike" cap="none" dirty="0" smtClean="0">
              <a:solidFill>
                <a:schemeClr val="tx2">
                  <a:lumMod val="50000"/>
                </a:schemeClr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52"/>
            <a:ext cx="9144000" cy="13716000"/>
          </a:xfrm>
          <a:prstGeom prst="rect">
            <a:avLst/>
          </a:prstGeom>
        </p:spPr>
      </p:pic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10699830" y="3029558"/>
            <a:ext cx="12510930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>
                <a:solidFill>
                  <a:srgbClr val="E84F60"/>
                </a:solidFill>
              </a:rPr>
              <a:t>Get one Billion people daily using Virtual Worlds</a:t>
            </a: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E84F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99830" y="6041500"/>
            <a:ext cx="7594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/>
              <a:t>MARKET OPPORTUNITY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699830" y="7795780"/>
            <a:ext cx="9088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$1T </a:t>
            </a:r>
            <a:r>
              <a:rPr lang="en" sz="4800" dirty="0" smtClean="0"/>
              <a:t>economy</a:t>
            </a:r>
            <a:endParaRPr lang="en-US" sz="4800" dirty="0" smtClean="0"/>
          </a:p>
          <a:p>
            <a:pPr marL="857250" lvl="0" indent="-857250">
              <a:buFont typeface="Arial" charset="0"/>
              <a:buChar char="•"/>
            </a:pPr>
            <a:r>
              <a:rPr lang="en" sz="4800" dirty="0" smtClean="0"/>
              <a:t>50M servers</a:t>
            </a:r>
            <a:endParaRPr lang="en-US" sz="4800" dirty="0" smtClean="0"/>
          </a:p>
          <a:p>
            <a:pPr marL="857250" lvl="0" indent="-857250">
              <a:buFont typeface="Arial" charset="0"/>
              <a:buChar char="•"/>
            </a:pPr>
            <a:r>
              <a:rPr lang="en" sz="4800" dirty="0" smtClean="0"/>
              <a:t>20K </a:t>
            </a:r>
            <a:r>
              <a:rPr lang="en" sz="4800" dirty="0"/>
              <a:t>transactions per second virtual goods</a:t>
            </a:r>
            <a:endParaRPr lang="en" sz="4800" dirty="0"/>
          </a:p>
        </p:txBody>
      </p:sp>
      <p:sp>
        <p:nvSpPr>
          <p:cNvPr id="10" name="Shape 132"/>
          <p:cNvSpPr/>
          <p:nvPr/>
        </p:nvSpPr>
        <p:spPr>
          <a:xfrm>
            <a:off x="1760572" y="2439231"/>
            <a:ext cx="6854093" cy="145690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FFFFFF"/>
                </a:solidFill>
              </a:rPr>
              <a:t>Our Mission:</a:t>
            </a:r>
            <a:endParaRPr lang="en-US" sz="8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177" y="-7160"/>
            <a:ext cx="24403850" cy="13723160"/>
          </a:xfrm>
          <a:prstGeom prst="rect">
            <a:avLst/>
          </a:prstGeom>
        </p:spPr>
      </p:pic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2968123" y="2449665"/>
            <a:ext cx="12510930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FFFFFF"/>
                </a:solidFill>
              </a:rPr>
              <a:t>Leading Use Cases:</a:t>
            </a:r>
            <a:endParaRPr lang="en-US" sz="8000" dirty="0">
              <a:solidFill>
                <a:srgbClr val="FFFFF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0283" y="7227082"/>
            <a:ext cx="20446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dirty="0" smtClean="0">
                <a:solidFill>
                  <a:srgbClr val="FFFFFF"/>
                </a:solidFill>
              </a:rPr>
              <a:t>Education		Entertainment</a:t>
            </a:r>
            <a:r>
              <a:rPr lang="en-US" sz="6000" dirty="0">
                <a:solidFill>
                  <a:srgbClr val="FFFFFF"/>
                </a:solidFill>
              </a:rPr>
              <a:t>	</a:t>
            </a:r>
            <a:r>
              <a:rPr lang="en-US" sz="6000" dirty="0" smtClean="0">
                <a:solidFill>
                  <a:srgbClr val="FFFFFF"/>
                </a:solidFill>
              </a:rPr>
              <a:t>	Events		</a:t>
            </a:r>
            <a:r>
              <a:rPr lang="en-US" sz="6000" dirty="0" err="1" smtClean="0">
                <a:solidFill>
                  <a:srgbClr val="FFFFFF"/>
                </a:solidFill>
              </a:rPr>
              <a:t>vCommerce</a:t>
            </a:r>
            <a:endParaRPr lang="en"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3"/>
          <a:stretch/>
        </p:blipFill>
        <p:spPr>
          <a:xfrm>
            <a:off x="0" y="3053"/>
            <a:ext cx="9510168" cy="13712948"/>
          </a:xfrm>
          <a:prstGeom prst="rect">
            <a:avLst/>
          </a:prstGeom>
        </p:spPr>
      </p:pic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1853191" y="3019541"/>
            <a:ext cx="90885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Marketplace Transactions </a:t>
            </a:r>
          </a:p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Advertising </a:t>
            </a:r>
          </a:p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Crypto-currency inflation</a:t>
            </a:r>
          </a:p>
        </p:txBody>
      </p:sp>
      <p:sp>
        <p:nvSpPr>
          <p:cNvPr id="12" name="Shape 132"/>
          <p:cNvSpPr/>
          <p:nvPr/>
        </p:nvSpPr>
        <p:spPr>
          <a:xfrm>
            <a:off x="1351724" y="2459109"/>
            <a:ext cx="7633252" cy="145690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smtClean="0">
                <a:solidFill>
                  <a:srgbClr val="FFFFFF"/>
                </a:solidFill>
              </a:rPr>
              <a:t>Business Model:</a:t>
            </a:r>
            <a:endParaRPr lang="en-US" sz="8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2645943" y="2030362"/>
            <a:ext cx="12510930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EB4C5F"/>
                </a:solidFill>
              </a:rPr>
              <a:t>Team</a:t>
            </a:r>
            <a:endParaRPr lang="en-US" sz="8000" dirty="0">
              <a:solidFill>
                <a:srgbClr val="EB4C5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7491" y="2759645"/>
            <a:ext cx="157387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 smtClean="0"/>
              <a:t>Dream team with extensive experience building Virtual Worlds, Streaming Media, Virtual economies, social games.</a:t>
            </a:r>
            <a:r>
              <a:rPr lang="en-US" sz="3600" dirty="0"/>
              <a:t> </a:t>
            </a:r>
            <a:r>
              <a:rPr lang="en" sz="3600" dirty="0" smtClean="0"/>
              <a:t>Leading an amazing team of 50 from diverse skillsets, </a:t>
            </a:r>
            <a:r>
              <a:rPr lang="en" sz="3600" dirty="0" err="1" smtClean="0"/>
              <a:t>incl</a:t>
            </a:r>
            <a:r>
              <a:rPr lang="en" sz="3600" dirty="0" smtClean="0"/>
              <a:t> Unity, Audio codecs, Game Designers, …  </a:t>
            </a:r>
            <a:endParaRPr lang="en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1761" y="5698989"/>
            <a:ext cx="4633676" cy="57846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222" y="5698989"/>
            <a:ext cx="4633676" cy="57846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1625" y="5698989"/>
            <a:ext cx="4633676" cy="57846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3608" y="5698989"/>
            <a:ext cx="4633676" cy="57846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47798" y="12000648"/>
            <a:ext cx="20446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CEO				CTO				COO				CPO / Co-founder</a:t>
            </a:r>
            <a:endParaRPr lang="en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32"/>
          <p:cNvSpPr/>
          <p:nvPr/>
        </p:nvSpPr>
        <p:spPr>
          <a:xfrm>
            <a:off x="8229373" y="1301123"/>
            <a:ext cx="7768304" cy="2405468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EB4C5F"/>
                </a:solidFill>
              </a:rPr>
              <a:t>The Platform</a:t>
            </a:r>
            <a:endParaRPr lang="en-US" sz="8000" dirty="0">
              <a:solidFill>
                <a:srgbClr val="EB4C5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82600" y="7193104"/>
            <a:ext cx="5666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Low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latency for lifelike face-to-face experience</a:t>
            </a:r>
            <a:endParaRPr lang="en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35000" y="10355165"/>
            <a:ext cx="5077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Most detailed and expressive </a:t>
            </a:r>
            <a:r>
              <a:rPr lang="en" sz="3600" dirty="0" smtClean="0">
                <a:solidFill>
                  <a:schemeClr val="bg2">
                    <a:lumMod val="50000"/>
                  </a:schemeClr>
                </a:solidFill>
              </a:rPr>
              <a:t>avatars</a:t>
            </a:r>
            <a:endParaRPr lang="en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610563" y="4249701"/>
            <a:ext cx="5391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Scale to largest audience and environments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2600" y="4199201"/>
            <a:ext cx="5948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Blockchain for durable public asset storage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10563" y="10355164"/>
            <a:ext cx="5077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Cryptocurrency for easy global monetization</a:t>
            </a:r>
            <a:endParaRPr lang="en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610563" y="7213365"/>
            <a:ext cx="53915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3600" dirty="0" smtClean="0">
                <a:solidFill>
                  <a:schemeClr val="bg2">
                    <a:lumMod val="50000"/>
                  </a:schemeClr>
                </a:solidFill>
              </a:rPr>
              <a:t>Open-Source </a:t>
            </a:r>
            <a:r>
              <a:rPr lang="en" sz="3600" dirty="0">
                <a:solidFill>
                  <a:schemeClr val="bg2">
                    <a:lumMod val="50000"/>
                  </a:schemeClr>
                </a:solidFill>
              </a:rPr>
              <a:t>client and server software </a:t>
            </a:r>
          </a:p>
          <a:p>
            <a:pPr lvl="0"/>
            <a:endParaRPr lang="en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5769" y="6617248"/>
            <a:ext cx="2727715" cy="253959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352" y="9743932"/>
            <a:ext cx="3143472" cy="270024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179" y="6537477"/>
            <a:ext cx="3457819" cy="281840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86341" y="9630850"/>
            <a:ext cx="2926411" cy="29264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7647" y="3341010"/>
            <a:ext cx="5466886" cy="307420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5841" y="3423802"/>
            <a:ext cx="4355327" cy="289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8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 rotWithShape="1">
          <a:blip r:embed="rId3" cstate="hqprint">
            <a:alphaModFix amt="5594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50885" y="12326784"/>
            <a:ext cx="2672700" cy="1336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Shape 141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graphicFrame>
        <p:nvGraphicFramePr>
          <p:cNvPr id="6" name="Shape 107"/>
          <p:cNvGraphicFramePr/>
          <p:nvPr>
            <p:extLst>
              <p:ext uri="{D42A27DB-BD31-4B8C-83A1-F6EECF244321}">
                <p14:modId xmlns:p14="http://schemas.microsoft.com/office/powerpoint/2010/main" val="1161016523"/>
              </p:ext>
            </p:extLst>
          </p:nvPr>
        </p:nvGraphicFramePr>
        <p:xfrm>
          <a:off x="2415210" y="1811997"/>
          <a:ext cx="20103608" cy="10342890"/>
        </p:xfrm>
        <a:graphic>
          <a:graphicData uri="http://schemas.openxmlformats.org/drawingml/2006/table">
            <a:tbl>
              <a:tblPr firstRow="1" firstCol="1">
                <a:tableStyleId>{10A1B5D5-9B99-4C35-A422-299274C87663}</a:tableStyleId>
              </a:tblPr>
              <a:tblGrid>
                <a:gridCol w="4898348"/>
                <a:gridCol w="3672880"/>
                <a:gridCol w="3490912"/>
                <a:gridCol w="4020734"/>
                <a:gridCol w="4020734"/>
              </a:tblGrid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endParaRPr sz="24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endParaRPr lang="en" sz="1600" b="0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endParaRPr lang="en" sz="1600" b="0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endParaRPr lang="en" sz="1600" b="0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endParaRPr lang="en" sz="1600" b="0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CONCURRENCY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4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100</a:t>
                      </a:r>
                      <a:endParaRPr lang="en" sz="24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4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50</a:t>
                      </a:r>
                      <a:endParaRPr lang="en" sz="24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4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endParaRPr lang="en" sz="24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4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endParaRPr lang="en" sz="24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LIVE EDITING?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PROGRESSIVE DOWNLOAD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BROADCAST OPTION?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LIVE-STREAMING?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FULL-BODY TRACKING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FACIAL EXPRESSION TRACKING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YES, WITH PLUGIN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EYE TRACKING 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YES, WITH PLUGIN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YES, OBSOLETE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CURRENCY / PAYMENT SYSTEM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MARKETPLACE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UNITY MARKETPLACE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PHOTOREALISTIC AVATARS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 (10K TRIANGLES)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SELF-HOSTED SERVERS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OPEN SOURCE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en" sz="2000" b="0" cap="none" spc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</a:t>
                      </a:r>
                      <a:endParaRPr lang="en" sz="2000" b="0" cap="none" spc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1824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PRICING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F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FREE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PAID HOSTING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FREE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2000" b="1" cap="none" spc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N/A</a:t>
                      </a:r>
                      <a:endParaRPr lang="en" sz="2000" b="1" cap="none" spc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88299" marR="188299" marT="188299" marB="188299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620" y="1576533"/>
            <a:ext cx="1939977" cy="470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3893" y="725318"/>
            <a:ext cx="2173358" cy="217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4804" y="874395"/>
            <a:ext cx="3322431" cy="1875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455" y="701324"/>
            <a:ext cx="1513773" cy="151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0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2718773" y="1996464"/>
            <a:ext cx="7768304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EB4C5F"/>
                </a:solidFill>
              </a:rPr>
              <a:t>Beta Progress</a:t>
            </a:r>
            <a:endParaRPr lang="en-US" sz="8000" dirty="0">
              <a:solidFill>
                <a:srgbClr val="EB4C5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8773" y="4556142"/>
            <a:ext cx="158740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Press clippings, quotes, logos </a:t>
            </a:r>
          </a:p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Quotes from beta users / steam reviews </a:t>
            </a:r>
          </a:p>
          <a:p>
            <a:pPr marL="857250" lvl="0" indent="-857250">
              <a:buFont typeface="Arial" charset="0"/>
              <a:buChar char="•"/>
            </a:pPr>
            <a:r>
              <a:rPr lang="en" sz="4800" dirty="0"/>
              <a:t>Number of signups, servers deployed</a:t>
            </a:r>
          </a:p>
          <a:p>
            <a:pPr marL="857250" lvl="0" indent="-857250">
              <a:buFont typeface="Arial" charset="0"/>
              <a:buChar char="•"/>
            </a:pPr>
            <a:endParaRPr lang="en" sz="4800" dirty="0"/>
          </a:p>
        </p:txBody>
      </p:sp>
    </p:spTree>
    <p:extLst>
      <p:ext uri="{BB962C8B-B14F-4D97-AF65-F5344CB8AC3E}">
        <p14:creationId xmlns:p14="http://schemas.microsoft.com/office/powerpoint/2010/main" val="12011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2718773" y="1996464"/>
            <a:ext cx="7768304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EB4C5F"/>
                </a:solidFill>
              </a:rPr>
              <a:t>Roadmap</a:t>
            </a:r>
            <a:endParaRPr lang="en-US" sz="8000" dirty="0">
              <a:solidFill>
                <a:srgbClr val="EB4C5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18756" y="1713447"/>
            <a:ext cx="15874027" cy="1338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4800" dirty="0"/>
              <a:t>Mobile </a:t>
            </a:r>
            <a:r>
              <a:rPr lang="en" sz="4800" dirty="0" smtClean="0"/>
              <a:t>client</a:t>
            </a:r>
            <a:endParaRPr lang="en-US" sz="4800" dirty="0" smtClean="0"/>
          </a:p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endParaRPr lang="en" sz="4800" dirty="0"/>
          </a:p>
          <a:p>
            <a:pPr lvl="0"/>
            <a:r>
              <a:rPr lang="en" sz="4800" dirty="0"/>
              <a:t>Blockchain Identity and </a:t>
            </a:r>
            <a:r>
              <a:rPr lang="en" sz="4800" dirty="0" smtClean="0"/>
              <a:t>Reputation </a:t>
            </a:r>
            <a:endParaRPr lang="en-US" sz="4800" dirty="0" smtClean="0"/>
          </a:p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endParaRPr lang="en" sz="4800" dirty="0"/>
          </a:p>
          <a:p>
            <a:pPr lvl="0"/>
            <a:r>
              <a:rPr lang="en" sz="4800" dirty="0"/>
              <a:t>Full Product </a:t>
            </a:r>
            <a:r>
              <a:rPr lang="en" sz="4800" dirty="0" smtClean="0"/>
              <a:t>Launch</a:t>
            </a:r>
            <a:endParaRPr lang="en-US" sz="4800" dirty="0" smtClean="0"/>
          </a:p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endParaRPr lang="en" sz="4800" dirty="0"/>
          </a:p>
          <a:p>
            <a:pPr lvl="0"/>
            <a:r>
              <a:rPr lang="en" sz="4800" dirty="0"/>
              <a:t>Advertising </a:t>
            </a:r>
            <a:r>
              <a:rPr lang="en" sz="4800" dirty="0" smtClean="0"/>
              <a:t>network</a:t>
            </a:r>
            <a:endParaRPr lang="en-US" sz="4800" dirty="0" smtClean="0"/>
          </a:p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endParaRPr lang="en" sz="4800" dirty="0"/>
          </a:p>
          <a:p>
            <a:pPr lvl="0"/>
            <a:r>
              <a:rPr lang="en" sz="4800" dirty="0"/>
              <a:t>Large audience </a:t>
            </a:r>
            <a:r>
              <a:rPr lang="en" sz="4800" dirty="0" smtClean="0"/>
              <a:t>support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" sz="4800" dirty="0"/>
          </a:p>
          <a:p>
            <a:pPr lvl="0"/>
            <a:endParaRPr lang="en" sz="4800" dirty="0"/>
          </a:p>
          <a:p>
            <a:pPr lvl="0"/>
            <a:endParaRPr lang="en" sz="4800" dirty="0"/>
          </a:p>
          <a:p>
            <a:pPr lvl="0"/>
            <a:endParaRPr lang="en" sz="4800" dirty="0"/>
          </a:p>
          <a:p>
            <a:pPr lvl="0"/>
            <a:endParaRPr lang="en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2991300" y="1359300"/>
            <a:ext cx="7783575" cy="12836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0094C5"/>
                </a:solidFill>
              </a:rPr>
              <a:t/>
            </a:r>
            <a:br>
              <a:rPr lang="en-US" sz="2800" b="1" dirty="0" smtClean="0">
                <a:solidFill>
                  <a:srgbClr val="0094C5"/>
                </a:solidFill>
              </a:rPr>
            </a:br>
            <a:r>
              <a:rPr lang="en" sz="2800" b="1" dirty="0" smtClean="0">
                <a:solidFill>
                  <a:schemeClr val="tx2">
                    <a:lumMod val="50000"/>
                  </a:schemeClr>
                </a:solidFill>
              </a:rPr>
              <a:t>Q2 2018</a:t>
            </a:r>
            <a:endParaRPr lang="en-US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 smtClean="0"/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39A38F"/>
                </a:solidFill>
              </a:rPr>
              <a:t/>
            </a:r>
            <a:br>
              <a:rPr lang="en-US" sz="2800" b="1" dirty="0" smtClean="0">
                <a:solidFill>
                  <a:srgbClr val="39A38F"/>
                </a:solidFill>
              </a:rPr>
            </a:br>
            <a:r>
              <a:rPr lang="en" sz="2800" b="1" dirty="0" smtClean="0">
                <a:solidFill>
                  <a:srgbClr val="39A38F"/>
                </a:solidFill>
              </a:rPr>
              <a:t>Q2 2018</a:t>
            </a:r>
            <a:endParaRPr lang="en-US" sz="2800" b="1" dirty="0" smtClean="0">
              <a:solidFill>
                <a:srgbClr val="39A38F"/>
              </a:solidFill>
            </a:endParaRPr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F49621"/>
                </a:solidFill>
              </a:rPr>
              <a:t/>
            </a:r>
            <a:br>
              <a:rPr lang="en-US" sz="2800" b="1" dirty="0" smtClean="0">
                <a:solidFill>
                  <a:srgbClr val="F49621"/>
                </a:solidFill>
              </a:rPr>
            </a:br>
            <a:r>
              <a:rPr lang="en-US" sz="2800" b="1" dirty="0" smtClean="0">
                <a:solidFill>
                  <a:srgbClr val="F49621"/>
                </a:solidFill>
              </a:rPr>
              <a:t>S</a:t>
            </a:r>
            <a:r>
              <a:rPr lang="en" sz="2800" b="1" dirty="0" smtClean="0">
                <a:solidFill>
                  <a:srgbClr val="F49621"/>
                </a:solidFill>
              </a:rPr>
              <a:t>UMMER 2018</a:t>
            </a:r>
            <a:endParaRPr lang="en-US" sz="2800" b="1" dirty="0" smtClean="0">
              <a:solidFill>
                <a:srgbClr val="F49621"/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" sz="2800" b="1" dirty="0" smtClean="0">
                <a:solidFill>
                  <a:srgbClr val="00B4EF"/>
                </a:solidFill>
              </a:rPr>
              <a:t>Q3 2018</a:t>
            </a:r>
            <a:endParaRPr lang="en-US" sz="2800" b="1" dirty="0" smtClean="0">
              <a:solidFill>
                <a:srgbClr val="00B4EF"/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EB4C5F"/>
                </a:solidFill>
              </a:rPr>
              <a:t/>
            </a:r>
            <a:br>
              <a:rPr lang="en-US" sz="2800" b="1" dirty="0" smtClean="0">
                <a:solidFill>
                  <a:srgbClr val="EB4C5F"/>
                </a:solidFill>
              </a:rPr>
            </a:br>
            <a:r>
              <a:rPr lang="en" sz="2800" b="1" dirty="0" smtClean="0">
                <a:solidFill>
                  <a:srgbClr val="EB4C5F"/>
                </a:solidFill>
              </a:rPr>
              <a:t>Q4 2018</a:t>
            </a:r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851" y="-741592"/>
            <a:ext cx="521376" cy="74358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376" y="6180805"/>
            <a:ext cx="521376" cy="74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2221815" y="3671784"/>
            <a:ext cx="8015489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EB4C5F"/>
                </a:solidFill>
              </a:rPr>
              <a:t>Blockchain Roadmap</a:t>
            </a:r>
            <a:endParaRPr lang="en-US" sz="8000" dirty="0">
              <a:solidFill>
                <a:srgbClr val="EB4C5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41965" y="705058"/>
            <a:ext cx="15874027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" lvl="0">
              <a:buSzPts val="1300"/>
            </a:pPr>
            <a:r>
              <a:rPr lang="en" sz="4800" b="1" dirty="0"/>
              <a:t>Basic marketplace commerce</a:t>
            </a:r>
            <a:r>
              <a:rPr lang="en" sz="4800" dirty="0"/>
              <a:t> </a:t>
            </a:r>
            <a:endParaRPr lang="en-US" sz="4800" dirty="0" smtClean="0"/>
          </a:p>
          <a:p>
            <a:pPr marL="146050" lvl="0">
              <a:buSzPts val="1300"/>
            </a:pPr>
            <a:endParaRPr lang="en" sz="4800" dirty="0"/>
          </a:p>
          <a:p>
            <a:pPr marL="146050" lvl="0">
              <a:buSzPts val="1300"/>
            </a:pPr>
            <a:r>
              <a:rPr lang="en" sz="4800" dirty="0"/>
              <a:t>Connect to </a:t>
            </a:r>
            <a:r>
              <a:rPr lang="en" sz="4800" dirty="0" err="1"/>
              <a:t>Ethereum</a:t>
            </a:r>
            <a:endParaRPr lang="en" sz="4800" dirty="0"/>
          </a:p>
          <a:p>
            <a:pPr marL="146050" lvl="0">
              <a:buSzPts val="1300"/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" sz="4800" dirty="0" smtClean="0"/>
              <a:t>Currency </a:t>
            </a:r>
            <a:r>
              <a:rPr lang="en" sz="4800" dirty="0"/>
              <a:t>Exchanges </a:t>
            </a:r>
          </a:p>
          <a:p>
            <a:pPr marL="146050" lvl="0">
              <a:buSzPts val="1300"/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" sz="4800" dirty="0" smtClean="0"/>
              <a:t>Token </a:t>
            </a:r>
            <a:r>
              <a:rPr lang="en" sz="4800" dirty="0"/>
              <a:t>to enable stable exchange rate</a:t>
            </a:r>
          </a:p>
          <a:p>
            <a:pPr marL="146050" lvl="0">
              <a:buSzPts val="1300"/>
            </a:pPr>
            <a:endParaRPr lang="en-US" sz="4800" dirty="0" smtClean="0"/>
          </a:p>
          <a:p>
            <a:pPr marL="146050" lvl="0">
              <a:buSzPts val="1300"/>
            </a:pPr>
            <a:r>
              <a:rPr lang="en" sz="4800" dirty="0" smtClean="0"/>
              <a:t>Identity </a:t>
            </a:r>
            <a:endParaRPr lang="en" sz="4800" dirty="0"/>
          </a:p>
          <a:p>
            <a:pPr marL="146050" lvl="0">
              <a:buSzPts val="1300"/>
            </a:pPr>
            <a:endParaRPr lang="en-US" sz="4800" dirty="0" smtClean="0"/>
          </a:p>
          <a:p>
            <a:pPr marL="146050" lvl="0">
              <a:buSzPts val="1300"/>
            </a:pPr>
            <a:r>
              <a:rPr lang="en" sz="4800" dirty="0" smtClean="0"/>
              <a:t>Reputation</a:t>
            </a:r>
            <a:endParaRPr lang="en" sz="4800" dirty="0"/>
          </a:p>
          <a:p>
            <a:pPr marL="146050" lvl="0">
              <a:buSzPts val="1300"/>
            </a:pPr>
            <a:endParaRPr lang="en-US" sz="4800" dirty="0" smtClean="0"/>
          </a:p>
          <a:p>
            <a:pPr marL="146050" lvl="0">
              <a:buSzPts val="1300"/>
            </a:pPr>
            <a:r>
              <a:rPr lang="en" sz="4800" dirty="0" smtClean="0"/>
              <a:t>Derivative </a:t>
            </a:r>
            <a:r>
              <a:rPr lang="en" sz="4800" dirty="0"/>
              <a:t>Rights</a:t>
            </a:r>
          </a:p>
          <a:p>
            <a:pPr marL="146050" lvl="0">
              <a:buSzPts val="1300"/>
            </a:pPr>
            <a:endParaRPr lang="en-US" sz="4800" dirty="0" smtClean="0"/>
          </a:p>
          <a:p>
            <a:pPr marL="146050" lvl="0">
              <a:buSzPts val="1300"/>
            </a:pPr>
            <a:r>
              <a:rPr lang="en" sz="4800" dirty="0" smtClean="0"/>
              <a:t>Use </a:t>
            </a:r>
            <a:r>
              <a:rPr lang="en" sz="4800" dirty="0"/>
              <a:t>with real-world goods </a:t>
            </a:r>
            <a:endParaRPr lang="en" sz="4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1187" y="8346210"/>
            <a:ext cx="330278" cy="47103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7453" y="3964576"/>
            <a:ext cx="330278" cy="47103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7453" y="-413792"/>
            <a:ext cx="330278" cy="471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150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5" name="Shape 153"/>
          <p:cNvPicPr preferRelativeResize="0"/>
          <p:nvPr/>
        </p:nvPicPr>
        <p:blipFill rotWithShape="1">
          <a:blip r:embed="rId3" cstate="hqprint">
            <a:alphaModFix amt="5394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7609" y="12579490"/>
            <a:ext cx="2785764" cy="69203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hape 132"/>
          <p:cNvSpPr/>
          <p:nvPr/>
        </p:nvSpPr>
        <p:spPr>
          <a:xfrm>
            <a:off x="2718773" y="1996464"/>
            <a:ext cx="7768304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FFFFFF"/>
                </a:solidFill>
              </a:rPr>
              <a:t>Roadmap</a:t>
            </a:r>
            <a:endParaRPr lang="en-US" sz="8000" dirty="0">
              <a:solidFill>
                <a:srgbClr val="FFFFF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18756" y="2193507"/>
            <a:ext cx="15874027" cy="1338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" sz="4800" dirty="0">
                <a:solidFill>
                  <a:srgbClr val="FFFFFF"/>
                </a:solidFill>
              </a:rPr>
              <a:t>Mobile </a:t>
            </a:r>
            <a:r>
              <a:rPr lang="en" sz="4800" dirty="0" smtClean="0">
                <a:solidFill>
                  <a:srgbClr val="FFFFFF"/>
                </a:solidFill>
              </a:rPr>
              <a:t>client</a:t>
            </a:r>
            <a:endParaRPr lang="en-US" sz="4800" dirty="0" smtClean="0">
              <a:solidFill>
                <a:srgbClr val="FFFFFF"/>
              </a:solidFill>
            </a:endParaRPr>
          </a:p>
          <a:p>
            <a:pPr lvl="0"/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endParaRPr lang="en" sz="4800" dirty="0">
              <a:solidFill>
                <a:srgbClr val="FFFFFF"/>
              </a:solidFill>
            </a:endParaRPr>
          </a:p>
          <a:p>
            <a:pPr lvl="0"/>
            <a:r>
              <a:rPr lang="en" sz="4800" dirty="0" smtClean="0">
                <a:solidFill>
                  <a:srgbClr val="FFFFFF"/>
                </a:solidFill>
              </a:rPr>
              <a:t>Blockchain</a:t>
            </a:r>
            <a:r>
              <a:rPr lang="en-US" sz="4800" dirty="0" smtClean="0">
                <a:solidFill>
                  <a:srgbClr val="FFFFFF"/>
                </a:solidFill>
              </a:rPr>
              <a:t> </a:t>
            </a:r>
            <a:r>
              <a:rPr lang="en-US" sz="4800" dirty="0" err="1" smtClean="0">
                <a:solidFill>
                  <a:srgbClr val="FFFFFF"/>
                </a:solidFill>
              </a:rPr>
              <a:t>i</a:t>
            </a:r>
            <a:r>
              <a:rPr lang="en" sz="4800" dirty="0" err="1" smtClean="0">
                <a:solidFill>
                  <a:srgbClr val="FFFFFF"/>
                </a:solidFill>
              </a:rPr>
              <a:t>dentity</a:t>
            </a:r>
            <a:r>
              <a:rPr lang="en" sz="4800" dirty="0" smtClean="0">
                <a:solidFill>
                  <a:srgbClr val="FFFFFF"/>
                </a:solidFill>
              </a:rPr>
              <a:t> </a:t>
            </a:r>
            <a:r>
              <a:rPr lang="en" sz="4800" dirty="0">
                <a:solidFill>
                  <a:srgbClr val="FFFFFF"/>
                </a:solidFill>
              </a:rPr>
              <a:t>and </a:t>
            </a:r>
            <a:r>
              <a:rPr lang="en-US" sz="4800" dirty="0" smtClean="0">
                <a:solidFill>
                  <a:srgbClr val="FFFFFF"/>
                </a:solidFill>
              </a:rPr>
              <a:t>r</a:t>
            </a:r>
            <a:r>
              <a:rPr lang="en" sz="4800" dirty="0" err="1" smtClean="0">
                <a:solidFill>
                  <a:srgbClr val="FFFFFF"/>
                </a:solidFill>
              </a:rPr>
              <a:t>eputation</a:t>
            </a:r>
            <a:r>
              <a:rPr lang="en" sz="4800" dirty="0" smtClean="0">
                <a:solidFill>
                  <a:srgbClr val="FFFFFF"/>
                </a:solidFill>
              </a:rPr>
              <a:t> </a:t>
            </a:r>
            <a:endParaRPr lang="en-US" sz="4800" dirty="0" smtClean="0">
              <a:solidFill>
                <a:srgbClr val="FFFFFF"/>
              </a:solidFill>
            </a:endParaRPr>
          </a:p>
          <a:p>
            <a:pPr lvl="0"/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endParaRPr lang="en" sz="4800" dirty="0">
              <a:solidFill>
                <a:srgbClr val="FFFFFF"/>
              </a:solidFill>
            </a:endParaRPr>
          </a:p>
          <a:p>
            <a:pPr lvl="0"/>
            <a:r>
              <a:rPr lang="en" sz="4800" dirty="0">
                <a:solidFill>
                  <a:srgbClr val="FFFFFF"/>
                </a:solidFill>
              </a:rPr>
              <a:t>Full </a:t>
            </a:r>
            <a:r>
              <a:rPr lang="en-US" sz="4800" dirty="0" smtClean="0">
                <a:solidFill>
                  <a:srgbClr val="FFFFFF"/>
                </a:solidFill>
              </a:rPr>
              <a:t>p</a:t>
            </a:r>
            <a:r>
              <a:rPr lang="en" sz="4800" dirty="0" err="1" smtClean="0">
                <a:solidFill>
                  <a:srgbClr val="FFFFFF"/>
                </a:solidFill>
              </a:rPr>
              <a:t>roduct</a:t>
            </a:r>
            <a:r>
              <a:rPr lang="en" sz="4800" dirty="0" smtClean="0">
                <a:solidFill>
                  <a:srgbClr val="FFFFFF"/>
                </a:solidFill>
              </a:rPr>
              <a:t> </a:t>
            </a:r>
            <a:r>
              <a:rPr lang="en-US" sz="4800" dirty="0" smtClean="0">
                <a:solidFill>
                  <a:srgbClr val="FFFFFF"/>
                </a:solidFill>
              </a:rPr>
              <a:t>l</a:t>
            </a:r>
            <a:r>
              <a:rPr lang="en" sz="4800" dirty="0" err="1" smtClean="0">
                <a:solidFill>
                  <a:srgbClr val="FFFFFF"/>
                </a:solidFill>
              </a:rPr>
              <a:t>aunch</a:t>
            </a:r>
            <a:endParaRPr lang="en-US" sz="4800" dirty="0" smtClean="0">
              <a:solidFill>
                <a:srgbClr val="FFFFFF"/>
              </a:solidFill>
            </a:endParaRPr>
          </a:p>
          <a:p>
            <a:pPr lvl="0"/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endParaRPr lang="en" sz="4800" dirty="0">
              <a:solidFill>
                <a:srgbClr val="FFFFFF"/>
              </a:solidFill>
            </a:endParaRPr>
          </a:p>
          <a:p>
            <a:pPr lvl="0"/>
            <a:r>
              <a:rPr lang="en" sz="4800" dirty="0">
                <a:solidFill>
                  <a:srgbClr val="FFFFFF"/>
                </a:solidFill>
              </a:rPr>
              <a:t>Advertising </a:t>
            </a:r>
            <a:r>
              <a:rPr lang="en" sz="4800" dirty="0" smtClean="0">
                <a:solidFill>
                  <a:srgbClr val="FFFFFF"/>
                </a:solidFill>
              </a:rPr>
              <a:t>network</a:t>
            </a:r>
            <a:endParaRPr lang="en-US" sz="4800" dirty="0" smtClean="0">
              <a:solidFill>
                <a:srgbClr val="FFFFFF"/>
              </a:solidFill>
            </a:endParaRPr>
          </a:p>
          <a:p>
            <a:pPr lvl="0"/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endParaRPr lang="en" sz="4800" dirty="0">
              <a:solidFill>
                <a:srgbClr val="FFFFFF"/>
              </a:solidFill>
            </a:endParaRPr>
          </a:p>
          <a:p>
            <a:pPr lvl="0"/>
            <a:r>
              <a:rPr lang="en" sz="4800" dirty="0">
                <a:solidFill>
                  <a:srgbClr val="FFFFFF"/>
                </a:solidFill>
              </a:rPr>
              <a:t>Large audience </a:t>
            </a:r>
            <a:r>
              <a:rPr lang="en" sz="4800" dirty="0" smtClean="0">
                <a:solidFill>
                  <a:srgbClr val="FFFFFF"/>
                </a:solidFill>
              </a:rPr>
              <a:t>support</a:t>
            </a:r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endParaRPr lang="en" sz="4800" dirty="0">
              <a:solidFill>
                <a:srgbClr val="FFFFFF"/>
              </a:solidFill>
            </a:endParaRPr>
          </a:p>
          <a:p>
            <a:pPr lvl="0"/>
            <a:endParaRPr lang="en" sz="4800" dirty="0">
              <a:solidFill>
                <a:srgbClr val="FFFFFF"/>
              </a:solidFill>
            </a:endParaRPr>
          </a:p>
          <a:p>
            <a:pPr lvl="0"/>
            <a:endParaRPr lang="en" sz="4800" dirty="0">
              <a:solidFill>
                <a:srgbClr val="FFFFFF"/>
              </a:solidFill>
            </a:endParaRPr>
          </a:p>
          <a:p>
            <a:pPr lvl="0"/>
            <a:endParaRPr lang="en" sz="4800" dirty="0">
              <a:solidFill>
                <a:srgbClr val="FFFFFF"/>
              </a:solidFill>
            </a:endParaRPr>
          </a:p>
          <a:p>
            <a:pPr lvl="0"/>
            <a:endParaRPr lang="en" sz="4800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70295" y="1839360"/>
            <a:ext cx="7783575" cy="12836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FFFFFF"/>
                </a:solidFill>
              </a:rPr>
              <a:t/>
            </a:r>
            <a:br>
              <a:rPr lang="en-US" sz="2800" b="1" dirty="0" smtClean="0">
                <a:solidFill>
                  <a:srgbClr val="FFFFFF"/>
                </a:solidFill>
              </a:rPr>
            </a:br>
            <a:r>
              <a:rPr lang="en" sz="2800" b="1" dirty="0" smtClean="0">
                <a:solidFill>
                  <a:srgbClr val="FFFFFF"/>
                </a:solidFill>
              </a:rPr>
              <a:t>Q2 2018</a:t>
            </a:r>
            <a:endParaRPr lang="en-US" sz="2800" b="1" dirty="0" smtClean="0">
              <a:solidFill>
                <a:srgbClr val="FFFFFF"/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 smtClean="0"/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39A38F"/>
                </a:solidFill>
              </a:rPr>
              <a:t/>
            </a:r>
            <a:br>
              <a:rPr lang="en-US" sz="2800" b="1" dirty="0" smtClean="0">
                <a:solidFill>
                  <a:srgbClr val="39A38F"/>
                </a:solidFill>
              </a:rPr>
            </a:br>
            <a:r>
              <a:rPr lang="en" sz="2800" b="1" dirty="0" smtClean="0">
                <a:solidFill>
                  <a:srgbClr val="39A38F"/>
                </a:solidFill>
              </a:rPr>
              <a:t>Q2 2018</a:t>
            </a:r>
            <a:endParaRPr lang="en-US" sz="2800" b="1" dirty="0" smtClean="0">
              <a:solidFill>
                <a:srgbClr val="39A38F"/>
              </a:solidFill>
            </a:endParaRPr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F49621"/>
                </a:solidFill>
              </a:rPr>
              <a:t/>
            </a:r>
            <a:br>
              <a:rPr lang="en-US" sz="2800" b="1" dirty="0" smtClean="0">
                <a:solidFill>
                  <a:srgbClr val="F49621"/>
                </a:solidFill>
              </a:rPr>
            </a:br>
            <a:r>
              <a:rPr lang="en-US" sz="2800" b="1" dirty="0" smtClean="0">
                <a:solidFill>
                  <a:srgbClr val="F49621"/>
                </a:solidFill>
              </a:rPr>
              <a:t>S</a:t>
            </a:r>
            <a:r>
              <a:rPr lang="en" sz="2800" b="1" dirty="0" smtClean="0">
                <a:solidFill>
                  <a:srgbClr val="F49621"/>
                </a:solidFill>
              </a:rPr>
              <a:t>UMMER 2018</a:t>
            </a:r>
            <a:endParaRPr lang="en-US" sz="2800" b="1" dirty="0" smtClean="0">
              <a:solidFill>
                <a:srgbClr val="F49621"/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" sz="2800" b="1" dirty="0" smtClean="0">
                <a:solidFill>
                  <a:srgbClr val="00B4EF"/>
                </a:solidFill>
              </a:rPr>
              <a:t>Q3 2018</a:t>
            </a:r>
            <a:endParaRPr lang="en-US" sz="2800" b="1" dirty="0" smtClean="0">
              <a:solidFill>
                <a:srgbClr val="00B4EF"/>
              </a:solidFill>
            </a:endParaRPr>
          </a:p>
          <a:p>
            <a:pPr lvl="0" algn="r">
              <a:spcAft>
                <a:spcPts val="1300"/>
              </a:spcAft>
            </a:pPr>
            <a:endParaRPr lang="en-US" sz="2800" b="1" dirty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r>
              <a:rPr lang="en-US" sz="2800" b="1" dirty="0" smtClean="0">
                <a:solidFill>
                  <a:srgbClr val="EB4C5F"/>
                </a:solidFill>
              </a:rPr>
              <a:t/>
            </a:r>
            <a:br>
              <a:rPr lang="en-US" sz="2800" b="1" dirty="0" smtClean="0">
                <a:solidFill>
                  <a:srgbClr val="EB4C5F"/>
                </a:solidFill>
              </a:rPr>
            </a:br>
            <a:r>
              <a:rPr lang="en" sz="2800" b="1" dirty="0" smtClean="0">
                <a:solidFill>
                  <a:srgbClr val="EB4C5F"/>
                </a:solidFill>
              </a:rPr>
              <a:t>Q4 2018</a:t>
            </a:r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 smtClean="0"/>
          </a:p>
          <a:p>
            <a:pPr lvl="0" algn="r">
              <a:spcAft>
                <a:spcPts val="1300"/>
              </a:spcAft>
            </a:pPr>
            <a:endParaRPr lang="en" sz="2800" b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851" y="195246"/>
            <a:ext cx="491180" cy="700515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0454" y="6701461"/>
            <a:ext cx="491180" cy="700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150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5" name="Shape 153"/>
          <p:cNvPicPr preferRelativeResize="0"/>
          <p:nvPr/>
        </p:nvPicPr>
        <p:blipFill rotWithShape="1">
          <a:blip r:embed="rId3" cstate="hqprint">
            <a:alphaModFix amt="5394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7609" y="12579490"/>
            <a:ext cx="2785764" cy="69203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32"/>
          <p:cNvSpPr/>
          <p:nvPr/>
        </p:nvSpPr>
        <p:spPr>
          <a:xfrm>
            <a:off x="2991300" y="2550364"/>
            <a:ext cx="8015489" cy="282842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FFFFFF"/>
                </a:solidFill>
              </a:rPr>
              <a:t>Blockchain Roadmap</a:t>
            </a:r>
            <a:endParaRPr lang="en-US" sz="8000" dirty="0">
              <a:solidFill>
                <a:srgbClr val="FFFFFF"/>
              </a:solidFill>
            </a:endParaRPr>
          </a:p>
          <a:p>
            <a:pPr lvl="0">
              <a:buClr>
                <a:srgbClr val="E84F60"/>
              </a:buClr>
              <a:buSzPct val="25000"/>
            </a:pP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02708" y="802207"/>
            <a:ext cx="15874027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" lvl="0">
              <a:buSzPts val="1300"/>
            </a:pPr>
            <a:r>
              <a:rPr lang="en" sz="4800" dirty="0">
                <a:solidFill>
                  <a:srgbClr val="00B4EF"/>
                </a:solidFill>
              </a:rPr>
              <a:t>Basic marketplace commerce </a:t>
            </a:r>
            <a:endParaRPr lang="en-US" sz="4800" dirty="0" smtClean="0">
              <a:solidFill>
                <a:srgbClr val="00B4EF"/>
              </a:solidFill>
            </a:endParaRPr>
          </a:p>
          <a:p>
            <a:pPr marL="146050" lvl="0">
              <a:buSzPts val="1300"/>
            </a:pPr>
            <a:endParaRPr lang="en" sz="4800" dirty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" sz="4800" dirty="0">
                <a:solidFill>
                  <a:srgbClr val="FFFFFF"/>
                </a:solidFill>
              </a:rPr>
              <a:t>Connect to </a:t>
            </a:r>
            <a:r>
              <a:rPr lang="en" sz="4800" dirty="0" err="1">
                <a:solidFill>
                  <a:srgbClr val="FFFFFF"/>
                </a:solidFill>
              </a:rPr>
              <a:t>Ethereum</a:t>
            </a:r>
            <a:endParaRPr lang="en" sz="4800" dirty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r>
              <a:rPr lang="en" sz="4800" dirty="0" smtClean="0">
                <a:solidFill>
                  <a:srgbClr val="FFFFFF"/>
                </a:solidFill>
              </a:rPr>
              <a:t>Currency </a:t>
            </a:r>
            <a:r>
              <a:rPr lang="en" sz="4800" dirty="0">
                <a:solidFill>
                  <a:srgbClr val="FFFFFF"/>
                </a:solidFill>
              </a:rPr>
              <a:t>Exchanges </a:t>
            </a:r>
          </a:p>
          <a:p>
            <a:pPr marL="146050" lvl="0">
              <a:buSzPts val="1300"/>
            </a:pPr>
            <a:r>
              <a:rPr lang="en-US" sz="4800" dirty="0" smtClean="0">
                <a:solidFill>
                  <a:srgbClr val="FFFFFF"/>
                </a:solidFill>
              </a:rPr>
              <a:t/>
            </a:r>
            <a:br>
              <a:rPr lang="en-US" sz="4800" dirty="0" smtClean="0">
                <a:solidFill>
                  <a:srgbClr val="FFFFFF"/>
                </a:solidFill>
              </a:rPr>
            </a:br>
            <a:r>
              <a:rPr lang="en" sz="4800" dirty="0" smtClean="0">
                <a:solidFill>
                  <a:srgbClr val="FFFFFF"/>
                </a:solidFill>
              </a:rPr>
              <a:t>Token </a:t>
            </a:r>
            <a:r>
              <a:rPr lang="en" sz="4800" dirty="0">
                <a:solidFill>
                  <a:srgbClr val="FFFFFF"/>
                </a:solidFill>
              </a:rPr>
              <a:t>to enable stable exchange rate</a:t>
            </a:r>
          </a:p>
          <a:p>
            <a:pPr marL="146050" lvl="0">
              <a:buSzPts val="1300"/>
            </a:pPr>
            <a:endParaRPr lang="en-US" sz="4800" dirty="0" smtClean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" sz="4800" dirty="0" smtClean="0">
                <a:solidFill>
                  <a:srgbClr val="FFFFFF"/>
                </a:solidFill>
              </a:rPr>
              <a:t>Identity </a:t>
            </a:r>
            <a:endParaRPr lang="en" sz="4800" dirty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endParaRPr lang="en-US" sz="4800" dirty="0" smtClean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" sz="4800" dirty="0" smtClean="0">
                <a:solidFill>
                  <a:srgbClr val="FFFFFF"/>
                </a:solidFill>
              </a:rPr>
              <a:t>Reputation</a:t>
            </a:r>
            <a:endParaRPr lang="en" sz="4800" dirty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endParaRPr lang="en-US" sz="4800" dirty="0" smtClean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" sz="4800" dirty="0" smtClean="0">
                <a:solidFill>
                  <a:srgbClr val="FFFFFF"/>
                </a:solidFill>
              </a:rPr>
              <a:t>Derivative </a:t>
            </a:r>
            <a:r>
              <a:rPr lang="en" sz="4800" dirty="0">
                <a:solidFill>
                  <a:srgbClr val="FFFFFF"/>
                </a:solidFill>
              </a:rPr>
              <a:t>Rights</a:t>
            </a:r>
          </a:p>
          <a:p>
            <a:pPr marL="146050" lvl="0">
              <a:buSzPts val="1300"/>
            </a:pPr>
            <a:endParaRPr lang="en-US" sz="4800" dirty="0" smtClean="0">
              <a:solidFill>
                <a:srgbClr val="FFFFFF"/>
              </a:solidFill>
            </a:endParaRPr>
          </a:p>
          <a:p>
            <a:pPr marL="146050" lvl="0">
              <a:buSzPts val="1300"/>
            </a:pPr>
            <a:r>
              <a:rPr lang="en" sz="4800" dirty="0" smtClean="0">
                <a:solidFill>
                  <a:srgbClr val="FFFFFF"/>
                </a:solidFill>
              </a:rPr>
              <a:t>Use </a:t>
            </a:r>
            <a:r>
              <a:rPr lang="en" sz="4800" dirty="0">
                <a:solidFill>
                  <a:srgbClr val="FFFFFF"/>
                </a:solidFill>
              </a:rPr>
              <a:t>with real-world goods </a:t>
            </a:r>
            <a:endParaRPr lang="en" sz="4800" dirty="0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2396" y="8343054"/>
            <a:ext cx="330278" cy="47103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7453" y="-413792"/>
            <a:ext cx="330278" cy="471039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7453" y="3964576"/>
            <a:ext cx="330278" cy="471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1541979" y="2448740"/>
            <a:ext cx="8333541" cy="7009947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>
                <a:solidFill>
                  <a:srgbClr val="EB4C5F"/>
                </a:solidFill>
              </a:rPr>
              <a:t>Goal:  </a:t>
            </a:r>
            <a:r>
              <a:rPr lang="en-US" sz="8000" dirty="0" smtClean="0">
                <a:solidFill>
                  <a:srgbClr val="EB4C5F"/>
                </a:solidFill>
              </a:rPr>
              <a:t/>
            </a:r>
            <a:br>
              <a:rPr lang="en-US" sz="8000" dirty="0" smtClean="0">
                <a:solidFill>
                  <a:srgbClr val="EB4C5F"/>
                </a:solidFill>
              </a:rPr>
            </a:br>
            <a:r>
              <a:rPr lang="en-US" sz="8000" dirty="0" smtClean="0">
                <a:solidFill>
                  <a:srgbClr val="EB4C5F"/>
                </a:solidFill>
              </a:rPr>
              <a:t>Token </a:t>
            </a:r>
            <a:r>
              <a:rPr lang="en-US" sz="8000" dirty="0">
                <a:solidFill>
                  <a:srgbClr val="EB4C5F"/>
                </a:solidFill>
              </a:rPr>
              <a:t>to stabilize exchange rate during economy growth</a:t>
            </a: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5735" y="1996464"/>
            <a:ext cx="10092766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" lvl="0">
              <a:buSzPts val="1300"/>
            </a:pPr>
            <a:r>
              <a:rPr lang="en" sz="3600" dirty="0"/>
              <a:t>Every time the measured exchange rate increases by some amount, print more currency and distribute it so that it gets to the people who want it. 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" sz="3600" dirty="0" smtClean="0"/>
              <a:t>To </a:t>
            </a:r>
            <a:r>
              <a:rPr lang="en" sz="3600" dirty="0"/>
              <a:t>achieve that goal: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" sz="3600" dirty="0"/>
          </a:p>
          <a:p>
            <a:pPr marL="831850" lvl="0" indent="-685800">
              <a:buSzPct val="100000"/>
              <a:buFont typeface="Wingdings" charset="2"/>
              <a:buChar char="§"/>
            </a:pPr>
            <a:r>
              <a:rPr lang="en" sz="3600" dirty="0"/>
              <a:t>Create a fixed number of dividend tokens and give or sell them to a number of different holders</a:t>
            </a:r>
            <a:r>
              <a:rPr lang="en" sz="3600" dirty="0" smtClean="0"/>
              <a:t>.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" sz="3600" dirty="0" smtClean="0"/>
              <a:t> </a:t>
            </a:r>
            <a:endParaRPr lang="en" sz="3600" dirty="0"/>
          </a:p>
          <a:p>
            <a:pPr marL="831850" lvl="0" indent="-685800">
              <a:buSzPct val="100000"/>
              <a:buFont typeface="Wingdings" charset="2"/>
              <a:buChar char="§"/>
            </a:pPr>
            <a:r>
              <a:rPr lang="en" sz="3600" dirty="0"/>
              <a:t>Give the newly printed currency evenly out to the holder of each dividend token</a:t>
            </a:r>
            <a:r>
              <a:rPr lang="en" sz="3600" dirty="0" smtClean="0"/>
              <a:t>.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" sz="3600" dirty="0"/>
          </a:p>
          <a:p>
            <a:pPr marL="831850" lvl="0" indent="-685800">
              <a:buSzPct val="100000"/>
              <a:buFont typeface="Wingdings" charset="2"/>
              <a:buChar char="§"/>
            </a:pPr>
            <a:r>
              <a:rPr lang="en" sz="3600" dirty="0"/>
              <a:t>Dividend holders will sell the currency they received on the open market, reducing the exchange rate. </a:t>
            </a:r>
            <a:endParaRPr lang="en" sz="3600" dirty="0"/>
          </a:p>
        </p:txBody>
      </p:sp>
    </p:spTree>
    <p:extLst>
      <p:ext uri="{BB962C8B-B14F-4D97-AF65-F5344CB8AC3E}">
        <p14:creationId xmlns:p14="http://schemas.microsoft.com/office/powerpoint/2010/main" val="18865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136"/>
          <p:cNvSpPr txBox="1">
            <a:spLocks/>
          </p:cNvSpPr>
          <p:nvPr/>
        </p:nvSpPr>
        <p:spPr>
          <a:xfrm>
            <a:off x="1160331" y="2191385"/>
            <a:ext cx="23552733" cy="1663200"/>
          </a:xfrm>
          <a:prstGeom prst="rect">
            <a:avLst/>
          </a:prstGeom>
        </p:spPr>
        <p:txBody>
          <a:bodyPr wrap="square" lIns="243800" tIns="243800" rIns="243800" bIns="2438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" sz="8000" dirty="0" smtClean="0">
                <a:solidFill>
                  <a:srgbClr val="EB4C5F"/>
                </a:solidFill>
              </a:rPr>
              <a:t>Exchange rate triggers new Currency Dividend</a:t>
            </a:r>
            <a:endParaRPr lang="en" sz="8000" dirty="0">
              <a:solidFill>
                <a:srgbClr val="EB4C5F"/>
              </a:solidFill>
            </a:endParaRPr>
          </a:p>
        </p:txBody>
      </p:sp>
      <p:sp>
        <p:nvSpPr>
          <p:cNvPr id="65" name="Shape 137"/>
          <p:cNvSpPr/>
          <p:nvPr/>
        </p:nvSpPr>
        <p:spPr>
          <a:xfrm>
            <a:off x="1140198" y="9680188"/>
            <a:ext cx="1872800" cy="29408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cxnSp>
        <p:nvCxnSpPr>
          <p:cNvPr id="66" name="Shape 138"/>
          <p:cNvCxnSpPr/>
          <p:nvPr/>
        </p:nvCxnSpPr>
        <p:spPr>
          <a:xfrm>
            <a:off x="1148131" y="5654654"/>
            <a:ext cx="22717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67" name="Shape 139"/>
          <p:cNvSpPr/>
          <p:nvPr/>
        </p:nvSpPr>
        <p:spPr>
          <a:xfrm>
            <a:off x="3012998" y="9181788"/>
            <a:ext cx="1872800" cy="34392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sp>
        <p:nvSpPr>
          <p:cNvPr id="68" name="Shape 140"/>
          <p:cNvSpPr/>
          <p:nvPr/>
        </p:nvSpPr>
        <p:spPr>
          <a:xfrm>
            <a:off x="4885798" y="9181521"/>
            <a:ext cx="1872800" cy="34392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sp>
        <p:nvSpPr>
          <p:cNvPr id="69" name="Shape 141"/>
          <p:cNvSpPr/>
          <p:nvPr/>
        </p:nvSpPr>
        <p:spPr>
          <a:xfrm>
            <a:off x="6758598" y="8658588"/>
            <a:ext cx="1872800" cy="39624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cxnSp>
        <p:nvCxnSpPr>
          <p:cNvPr id="70" name="Shape 142"/>
          <p:cNvCxnSpPr/>
          <p:nvPr/>
        </p:nvCxnSpPr>
        <p:spPr>
          <a:xfrm>
            <a:off x="1140198" y="4820521"/>
            <a:ext cx="22717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71" name="Shape 143"/>
          <p:cNvCxnSpPr/>
          <p:nvPr/>
        </p:nvCxnSpPr>
        <p:spPr>
          <a:xfrm rot="10800000" flipH="1">
            <a:off x="3008902" y="3745121"/>
            <a:ext cx="24000" cy="594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72" name="Shape 144"/>
          <p:cNvCxnSpPr/>
          <p:nvPr/>
        </p:nvCxnSpPr>
        <p:spPr>
          <a:xfrm rot="10800000" flipH="1">
            <a:off x="4874187" y="3745121"/>
            <a:ext cx="24000" cy="594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73" name="Shape 145"/>
          <p:cNvCxnSpPr/>
          <p:nvPr/>
        </p:nvCxnSpPr>
        <p:spPr>
          <a:xfrm rot="10800000" flipH="1">
            <a:off x="6751635" y="3745121"/>
            <a:ext cx="24000" cy="594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74" name="Shape 146"/>
          <p:cNvCxnSpPr/>
          <p:nvPr/>
        </p:nvCxnSpPr>
        <p:spPr>
          <a:xfrm rot="10800000" flipH="1">
            <a:off x="1160331" y="4827588"/>
            <a:ext cx="1872800" cy="83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lg" len="lg"/>
            <a:tailEnd type="oval" w="lg" len="lg"/>
          </a:ln>
        </p:spPr>
      </p:cxnSp>
      <p:cxnSp>
        <p:nvCxnSpPr>
          <p:cNvPr id="75" name="Shape 147"/>
          <p:cNvCxnSpPr/>
          <p:nvPr/>
        </p:nvCxnSpPr>
        <p:spPr>
          <a:xfrm>
            <a:off x="3008865" y="4864121"/>
            <a:ext cx="1896800" cy="77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oval" w="lg" len="lg"/>
          </a:ln>
        </p:spPr>
      </p:cxnSp>
      <p:sp>
        <p:nvSpPr>
          <p:cNvPr id="76" name="Shape 148"/>
          <p:cNvSpPr/>
          <p:nvPr/>
        </p:nvSpPr>
        <p:spPr>
          <a:xfrm rot="10800000" flipH="1">
            <a:off x="3021131" y="9181521"/>
            <a:ext cx="1872800" cy="523200"/>
          </a:xfrm>
          <a:prstGeom prst="rtTriangl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cxnSp>
        <p:nvCxnSpPr>
          <p:cNvPr id="77" name="Shape 149"/>
          <p:cNvCxnSpPr/>
          <p:nvPr/>
        </p:nvCxnSpPr>
        <p:spPr>
          <a:xfrm rot="10800000" flipH="1">
            <a:off x="4820931" y="4827454"/>
            <a:ext cx="1945600" cy="82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oval" w="lg" len="lg"/>
          </a:ln>
        </p:spPr>
      </p:cxnSp>
      <p:sp>
        <p:nvSpPr>
          <p:cNvPr id="78" name="Shape 150"/>
          <p:cNvSpPr/>
          <p:nvPr/>
        </p:nvSpPr>
        <p:spPr>
          <a:xfrm rot="10800000" flipH="1">
            <a:off x="6739465" y="8628756"/>
            <a:ext cx="1872800" cy="523200"/>
          </a:xfrm>
          <a:prstGeom prst="rtTriangl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cxnSp>
        <p:nvCxnSpPr>
          <p:cNvPr id="79" name="Shape 151"/>
          <p:cNvCxnSpPr/>
          <p:nvPr/>
        </p:nvCxnSpPr>
        <p:spPr>
          <a:xfrm>
            <a:off x="6778998" y="4876321"/>
            <a:ext cx="1896800" cy="79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oval" w="lg" len="lg"/>
          </a:ln>
        </p:spPr>
      </p:cxnSp>
      <p:cxnSp>
        <p:nvCxnSpPr>
          <p:cNvPr id="80" name="Shape 152"/>
          <p:cNvCxnSpPr/>
          <p:nvPr/>
        </p:nvCxnSpPr>
        <p:spPr>
          <a:xfrm rot="10800000" flipH="1">
            <a:off x="8621635" y="3745121"/>
            <a:ext cx="24000" cy="594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dot"/>
            <a:round/>
            <a:headEnd type="none" w="lg" len="lg"/>
            <a:tailEnd type="none" w="lg" len="lg"/>
          </a:ln>
        </p:spPr>
      </p:cxnSp>
      <p:sp>
        <p:nvSpPr>
          <p:cNvPr id="81" name="Shape 153"/>
          <p:cNvSpPr/>
          <p:nvPr/>
        </p:nvSpPr>
        <p:spPr>
          <a:xfrm>
            <a:off x="15921598" y="7952788"/>
            <a:ext cx="1340800" cy="6760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sp>
        <p:nvSpPr>
          <p:cNvPr id="82" name="Shape 154"/>
          <p:cNvSpPr txBox="1"/>
          <p:nvPr/>
        </p:nvSpPr>
        <p:spPr>
          <a:xfrm>
            <a:off x="17156398" y="7795121"/>
            <a:ext cx="6758400" cy="627200"/>
          </a:xfrm>
          <a:prstGeom prst="rect">
            <a:avLst/>
          </a:prstGeom>
          <a:noFill/>
          <a:ln>
            <a:noFill/>
          </a:ln>
        </p:spPr>
        <p:txBody>
          <a:bodyPr wrap="square" lIns="243800" tIns="243800" rIns="243800" bIns="243800" anchor="t" anchorCtr="0">
            <a:noAutofit/>
          </a:bodyPr>
          <a:lstStyle/>
          <a:p>
            <a:r>
              <a:rPr lang="en" sz="3733"/>
              <a:t>Total Currency in Circulation</a:t>
            </a:r>
          </a:p>
        </p:txBody>
      </p:sp>
      <p:sp>
        <p:nvSpPr>
          <p:cNvPr id="83" name="Shape 155"/>
          <p:cNvSpPr/>
          <p:nvPr/>
        </p:nvSpPr>
        <p:spPr>
          <a:xfrm>
            <a:off x="15921598" y="8765588"/>
            <a:ext cx="1340800" cy="676000"/>
          </a:xfrm>
          <a:prstGeom prst="rect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endParaRPr sz="3733"/>
          </a:p>
        </p:txBody>
      </p:sp>
      <p:sp>
        <p:nvSpPr>
          <p:cNvPr id="84" name="Shape 156"/>
          <p:cNvSpPr txBox="1"/>
          <p:nvPr/>
        </p:nvSpPr>
        <p:spPr>
          <a:xfrm>
            <a:off x="17156398" y="8607921"/>
            <a:ext cx="6113600" cy="627200"/>
          </a:xfrm>
          <a:prstGeom prst="rect">
            <a:avLst/>
          </a:prstGeom>
          <a:noFill/>
          <a:ln>
            <a:noFill/>
          </a:ln>
        </p:spPr>
        <p:txBody>
          <a:bodyPr wrap="square" lIns="243800" tIns="243800" rIns="243800" bIns="243800" anchor="t" anchorCtr="0">
            <a:noAutofit/>
          </a:bodyPr>
          <a:lstStyle/>
          <a:p>
            <a:r>
              <a:rPr lang="en" sz="3733"/>
              <a:t>Dividend to shareholders</a:t>
            </a:r>
          </a:p>
        </p:txBody>
      </p:sp>
      <p:sp>
        <p:nvSpPr>
          <p:cNvPr id="85" name="Shape 157"/>
          <p:cNvSpPr txBox="1"/>
          <p:nvPr/>
        </p:nvSpPr>
        <p:spPr>
          <a:xfrm>
            <a:off x="9053131" y="4274988"/>
            <a:ext cx="6367200" cy="328000"/>
          </a:xfrm>
          <a:prstGeom prst="rect">
            <a:avLst/>
          </a:prstGeom>
          <a:noFill/>
          <a:ln>
            <a:noFill/>
          </a:ln>
        </p:spPr>
        <p:txBody>
          <a:bodyPr wrap="square" lIns="243800" tIns="243800" rIns="243800" bIns="243800" anchor="t" anchorCtr="0">
            <a:noAutofit/>
          </a:bodyPr>
          <a:lstStyle/>
          <a:p>
            <a:r>
              <a:rPr lang="en" sz="2133"/>
              <a:t>Exchange Rate Dividend Threshold</a:t>
            </a:r>
          </a:p>
          <a:p>
            <a:endParaRPr sz="2667"/>
          </a:p>
        </p:txBody>
      </p:sp>
      <p:sp>
        <p:nvSpPr>
          <p:cNvPr id="86" name="Shape 158"/>
          <p:cNvSpPr/>
          <p:nvPr/>
        </p:nvSpPr>
        <p:spPr>
          <a:xfrm>
            <a:off x="2206198" y="6005588"/>
            <a:ext cx="3137600" cy="1527200"/>
          </a:xfrm>
          <a:prstGeom prst="wedgeRectCallout">
            <a:avLst>
              <a:gd name="adj1" fmla="val -24953"/>
              <a:gd name="adj2" fmla="val -10820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r>
              <a:rPr lang="en" sz="2133"/>
              <a:t>Growth in economy increases exchange rate until threshold  is reached.</a:t>
            </a:r>
          </a:p>
        </p:txBody>
      </p:sp>
      <p:sp>
        <p:nvSpPr>
          <p:cNvPr id="87" name="Shape 159"/>
          <p:cNvSpPr/>
          <p:nvPr/>
        </p:nvSpPr>
        <p:spPr>
          <a:xfrm>
            <a:off x="6163798" y="6660521"/>
            <a:ext cx="2743200" cy="1527200"/>
          </a:xfrm>
          <a:prstGeom prst="wedgeRectCallout">
            <a:avLst>
              <a:gd name="adj1" fmla="val -149492"/>
              <a:gd name="adj2" fmla="val 12622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243800" tIns="243800" rIns="243800" bIns="243800" anchor="ctr" anchorCtr="0">
            <a:noAutofit/>
          </a:bodyPr>
          <a:lstStyle/>
          <a:p>
            <a:r>
              <a:rPr lang="en" sz="2133"/>
              <a:t>Dividends gradually sold back into market, stabilizing rate.</a:t>
            </a:r>
          </a:p>
        </p:txBody>
      </p:sp>
      <p:sp>
        <p:nvSpPr>
          <p:cNvPr id="88" name="Shape 160"/>
          <p:cNvSpPr txBox="1"/>
          <p:nvPr/>
        </p:nvSpPr>
        <p:spPr>
          <a:xfrm>
            <a:off x="17181131" y="4702854"/>
            <a:ext cx="7189600" cy="328000"/>
          </a:xfrm>
          <a:prstGeom prst="rect">
            <a:avLst/>
          </a:prstGeom>
          <a:noFill/>
          <a:ln>
            <a:noFill/>
          </a:ln>
        </p:spPr>
        <p:txBody>
          <a:bodyPr wrap="square" lIns="243800" tIns="243800" rIns="243800" bIns="243800" anchor="t" anchorCtr="0">
            <a:noAutofit/>
          </a:bodyPr>
          <a:lstStyle/>
          <a:p>
            <a:r>
              <a:rPr lang="en" sz="3733"/>
              <a:t>Open Market Exchange Rate</a:t>
            </a:r>
          </a:p>
          <a:p>
            <a:endParaRPr sz="2133"/>
          </a:p>
          <a:p>
            <a:endParaRPr sz="2667"/>
          </a:p>
        </p:txBody>
      </p:sp>
      <p:cxnSp>
        <p:nvCxnSpPr>
          <p:cNvPr id="89" name="Shape 161"/>
          <p:cNvCxnSpPr/>
          <p:nvPr/>
        </p:nvCxnSpPr>
        <p:spPr>
          <a:xfrm rot="10800000">
            <a:off x="8079398" y="5224388"/>
            <a:ext cx="8864800" cy="640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90" name="Shape 162"/>
          <p:cNvSpPr txBox="1"/>
          <p:nvPr/>
        </p:nvSpPr>
        <p:spPr>
          <a:xfrm>
            <a:off x="9053131" y="5398334"/>
            <a:ext cx="4609600" cy="328000"/>
          </a:xfrm>
          <a:prstGeom prst="rect">
            <a:avLst/>
          </a:prstGeom>
          <a:noFill/>
          <a:ln>
            <a:noFill/>
          </a:ln>
        </p:spPr>
        <p:txBody>
          <a:bodyPr wrap="square" lIns="243800" tIns="243800" rIns="243800" bIns="243800" anchor="t" anchorCtr="0">
            <a:noAutofit/>
          </a:bodyPr>
          <a:lstStyle/>
          <a:p>
            <a:r>
              <a:rPr lang="en" sz="2133"/>
              <a:t>Exchange Rate Target</a:t>
            </a:r>
          </a:p>
          <a:p>
            <a:endParaRPr sz="2133"/>
          </a:p>
          <a:p>
            <a:endParaRPr sz="2667"/>
          </a:p>
        </p:txBody>
      </p:sp>
    </p:spTree>
    <p:extLst>
      <p:ext uri="{BB962C8B-B14F-4D97-AF65-F5344CB8AC3E}">
        <p14:creationId xmlns:p14="http://schemas.microsoft.com/office/powerpoint/2010/main" val="3715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44"/>
            <a:ext cx="24384000" cy="13716000"/>
          </a:xfrm>
          <a:prstGeom prst="rect">
            <a:avLst/>
          </a:prstGeom>
        </p:spPr>
      </p:pic>
      <p:sp>
        <p:nvSpPr>
          <p:cNvPr id="6" name="Shape 226"/>
          <p:cNvSpPr/>
          <p:nvPr/>
        </p:nvSpPr>
        <p:spPr>
          <a:xfrm>
            <a:off x="0" y="0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75000">
                <a:srgbClr val="E84F60"/>
              </a:gs>
              <a:gs pos="100000">
                <a:srgbClr val="D65B7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2"/>
          <p:cNvSpPr/>
          <p:nvPr/>
        </p:nvSpPr>
        <p:spPr>
          <a:xfrm>
            <a:off x="1704980" y="585697"/>
            <a:ext cx="9784654" cy="6253014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lvl="0">
              <a:buClr>
                <a:srgbClr val="E84F60"/>
              </a:buClr>
              <a:buSzPct val="25000"/>
            </a:pPr>
            <a:r>
              <a:rPr lang="en-US" sz="8000" dirty="0" smtClean="0">
                <a:solidFill>
                  <a:srgbClr val="FFFFFF"/>
                </a:solidFill>
              </a:rPr>
              <a:t>Investment Offering:</a:t>
            </a:r>
            <a:endParaRPr lang="en-US" sz="8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7307" y="6480358"/>
            <a:ext cx="131838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1850" lvl="0" indent="-685800">
              <a:buSzPct val="100000"/>
              <a:buFont typeface="Arial" charset="0"/>
              <a:buChar char="•"/>
            </a:pPr>
            <a:r>
              <a:rPr lang="en" sz="4800" dirty="0">
                <a:solidFill>
                  <a:srgbClr val="FFFFFF"/>
                </a:solidFill>
              </a:rPr>
              <a:t>Dividend tokens receive % Of GDP growth </a:t>
            </a:r>
          </a:p>
          <a:p>
            <a:pPr marL="831850" lvl="0" indent="-685800">
              <a:buSzPct val="100000"/>
              <a:buFont typeface="Arial" charset="0"/>
              <a:buChar char="•"/>
            </a:pPr>
            <a:r>
              <a:rPr lang="en" sz="4800" dirty="0">
                <a:solidFill>
                  <a:srgbClr val="FFFFFF"/>
                </a:solidFill>
              </a:rPr>
              <a:t>Investor pre-sale, Q1 2018</a:t>
            </a:r>
          </a:p>
          <a:p>
            <a:pPr marL="831850" lvl="0" indent="-685800">
              <a:buSzPct val="100000"/>
              <a:buFont typeface="Arial" charset="0"/>
              <a:buChar char="•"/>
            </a:pPr>
            <a:r>
              <a:rPr lang="en" sz="4800" dirty="0">
                <a:solidFill>
                  <a:srgbClr val="FFFFFF"/>
                </a:solidFill>
              </a:rPr>
              <a:t>Continuous token sales of 1% weekly for period of one year  </a:t>
            </a:r>
          </a:p>
          <a:p>
            <a:pPr marL="146050" lvl="0">
              <a:buSzPts val="1300"/>
            </a:pPr>
            <a:r>
              <a:rPr lang="en" sz="4800" dirty="0"/>
              <a:t> </a:t>
            </a:r>
          </a:p>
          <a:p>
            <a:pPr marL="146050" lvl="0">
              <a:buSzPts val="1300"/>
            </a:pPr>
            <a:endParaRPr lang="en" sz="4800" dirty="0"/>
          </a:p>
          <a:p>
            <a:pPr marL="146050" lvl="0">
              <a:buSzPts val="1300"/>
            </a:pPr>
            <a:r>
              <a:rPr lang="en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971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09" y="2785691"/>
            <a:ext cx="14487148" cy="3598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15523" y="11050474"/>
            <a:ext cx="58878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6000" dirty="0" smtClean="0">
                <a:solidFill>
                  <a:srgbClr val="FFFFFF"/>
                </a:solidFill>
              </a:rPr>
              <a:t>Q1, 2018</a:t>
            </a:r>
          </a:p>
          <a:p>
            <a:pPr lvl="0" algn="r"/>
            <a:r>
              <a:rPr lang="en-US" sz="3600" dirty="0" smtClean="0">
                <a:solidFill>
                  <a:srgbClr val="FFFFFF"/>
                </a:solidFill>
              </a:rPr>
              <a:t>Confidential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6" name="Shape 275"/>
          <p:cNvSpPr/>
          <p:nvPr/>
        </p:nvSpPr>
        <p:spPr>
          <a:xfrm>
            <a:off x="11402221" y="9466025"/>
            <a:ext cx="8324700" cy="85812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7" indent="160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Arial"/>
              <a:buNone/>
            </a:pPr>
            <a:r>
              <a:rPr lang="en-US" sz="3600" u="none" strike="noStrike" cap="none" dirty="0" smtClean="0">
                <a:solidFill>
                  <a:srgbClr val="EB4C5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facebook.com</a:t>
            </a:r>
            <a:r>
              <a:rPr lang="en-US" sz="3600" u="none" strike="noStrike" cap="none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/highfidelityinc</a:t>
            </a:r>
            <a:endParaRPr lang="en-US" sz="3600" u="none" strike="noStrike" cap="none" dirty="0">
              <a:solidFill>
                <a:schemeClr val="bg2">
                  <a:lumMod val="50000"/>
                </a:schemeClr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36686" y="8648263"/>
            <a:ext cx="7083991" cy="696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>
                <a:solidFill>
                  <a:srgbClr val="EB4C5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highfidelity.com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/download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6686" y="9536494"/>
            <a:ext cx="6083717" cy="696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>
                <a:solidFill>
                  <a:srgbClr val="EB4C5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highfidelity.com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/docs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28989" y="5818931"/>
            <a:ext cx="97241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+mj-lt"/>
                <a:ea typeface="Proxima Nova"/>
                <a:cs typeface="Proxima Nova"/>
                <a:sym typeface="Proxima Nova"/>
              </a:rPr>
              <a:t>Links and Resources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330505" y="8700504"/>
            <a:ext cx="7148111" cy="7072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 smtClean="0">
                <a:solidFill>
                  <a:srgbClr val="EB4C5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twitter.com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/highfidelityinc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4427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owroom">
  <a:themeElements>
    <a:clrScheme name="Showroom">
      <a:dk1>
        <a:srgbClr val="9AE8DF"/>
      </a:dk1>
      <a:lt1>
        <a:srgbClr val="E84F60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26816</TotalTime>
  <Words>384</Words>
  <Application>Microsoft Macintosh PowerPoint</Application>
  <PresentationFormat>Custom</PresentationFormat>
  <Paragraphs>211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Helvetica Neue</vt:lpstr>
      <vt:lpstr>Merriweather Sans</vt:lpstr>
      <vt:lpstr>Proxima Nova</vt:lpstr>
      <vt:lpstr>Wingdings</vt:lpstr>
      <vt:lpstr>Arial</vt:lpstr>
      <vt:lpstr>Showroom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alan@highfidelity.com</cp:lastModifiedBy>
  <cp:revision>40</cp:revision>
  <cp:lastPrinted>2016-10-26T22:31:43Z</cp:lastPrinted>
  <dcterms:modified xsi:type="dcterms:W3CDTF">2017-12-15T03:24:19Z</dcterms:modified>
</cp:coreProperties>
</file>